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833" r:id="rId2"/>
  </p:sldMasterIdLst>
  <p:notesMasterIdLst>
    <p:notesMasterId r:id="rId41"/>
  </p:notesMasterIdLst>
  <p:sldIdLst>
    <p:sldId id="283" r:id="rId3"/>
    <p:sldId id="269" r:id="rId4"/>
    <p:sldId id="299" r:id="rId5"/>
    <p:sldId id="262" r:id="rId6"/>
    <p:sldId id="301" r:id="rId7"/>
    <p:sldId id="282" r:id="rId8"/>
    <p:sldId id="302" r:id="rId9"/>
    <p:sldId id="303" r:id="rId10"/>
    <p:sldId id="304" r:id="rId11"/>
    <p:sldId id="305" r:id="rId12"/>
    <p:sldId id="306" r:id="rId13"/>
    <p:sldId id="307" r:id="rId14"/>
    <p:sldId id="334" r:id="rId15"/>
    <p:sldId id="308" r:id="rId16"/>
    <p:sldId id="309" r:id="rId17"/>
    <p:sldId id="310" r:id="rId18"/>
    <p:sldId id="324" r:id="rId19"/>
    <p:sldId id="325" r:id="rId20"/>
    <p:sldId id="326" r:id="rId21"/>
    <p:sldId id="327" r:id="rId22"/>
    <p:sldId id="328" r:id="rId23"/>
    <p:sldId id="329" r:id="rId24"/>
    <p:sldId id="330" r:id="rId25"/>
    <p:sldId id="331" r:id="rId26"/>
    <p:sldId id="333"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Lst>
  <p:sldSz cx="9144000" cy="6858000" type="screen4x3"/>
  <p:notesSz cx="6858000" cy="9144000"/>
  <p:custDataLst>
    <p:tags r:id="rId42"/>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1E5"/>
    <a:srgbClr val="FF00FF"/>
    <a:srgbClr val="CC0000"/>
    <a:srgbClr val="0D07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1170"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634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634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12C97D9-AC1D-4F6F-A241-519ED00C003B}" type="slidenum">
              <a:rPr lang="en-US"/>
              <a:pPr>
                <a:defRPr/>
              </a:pPr>
              <a:t>‹#›</a:t>
            </a:fld>
            <a:endParaRPr lang="en-US"/>
          </a:p>
        </p:txBody>
      </p:sp>
    </p:spTree>
    <p:extLst>
      <p:ext uri="{BB962C8B-B14F-4D97-AF65-F5344CB8AC3E}">
        <p14:creationId xmlns:p14="http://schemas.microsoft.com/office/powerpoint/2010/main" val="19864544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0"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smtClean="0"/>
              <a:t>Click to edit Master title style</a:t>
            </a:r>
          </a:p>
        </p:txBody>
      </p:sp>
      <p:sp>
        <p:nvSpPr>
          <p:cNvPr id="43011"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fld id="{60D047E6-F871-44B5-B28A-0E1216C285C1}" type="datetime1">
              <a:rPr lang="en-US"/>
              <a:pPr>
                <a:defRPr/>
              </a:pPr>
              <a:t>12-May-21</a:t>
            </a:fld>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1238E0B1-9799-4DE3-8EA4-9DE8409AD520}" type="slidenum">
              <a:rPr lang="en-US" altLang="en-US"/>
              <a:pPr>
                <a:defRPr/>
              </a:pPr>
              <a:t>‹#›</a:t>
            </a:fld>
            <a:endParaRPr lang="en-US" altLang="en-US"/>
          </a:p>
        </p:txBody>
      </p:sp>
    </p:spTree>
    <p:extLst>
      <p:ext uri="{BB962C8B-B14F-4D97-AF65-F5344CB8AC3E}">
        <p14:creationId xmlns:p14="http://schemas.microsoft.com/office/powerpoint/2010/main" val="225905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4CEAAB4-83DC-4B3A-80F0-E4524BDAB27D}" type="datetime1">
              <a:rPr lang="en-US"/>
              <a:pPr>
                <a:defRPr/>
              </a:pPr>
              <a:t>12-May-21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E237F5D-2524-42AA-A65B-D4CACC2BA288}" type="slidenum">
              <a:rPr lang="en-US" altLang="en-US"/>
              <a:pPr>
                <a:defRPr/>
              </a:pPr>
              <a:t>‹#›</a:t>
            </a:fld>
            <a:endParaRPr lang="en-US" altLang="en-US"/>
          </a:p>
        </p:txBody>
      </p:sp>
    </p:spTree>
    <p:extLst>
      <p:ext uri="{BB962C8B-B14F-4D97-AF65-F5344CB8AC3E}">
        <p14:creationId xmlns:p14="http://schemas.microsoft.com/office/powerpoint/2010/main" val="1561475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EFD73A0-43DA-407B-8E0B-D599E4DEBE12}" type="datetime1">
              <a:rPr lang="en-US"/>
              <a:pPr>
                <a:defRPr/>
              </a:pPr>
              <a:t>12-May-21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709C0DE-8BDD-42BC-8C41-81C208ADBB2A}" type="slidenum">
              <a:rPr lang="en-US" altLang="en-US"/>
              <a:pPr>
                <a:defRPr/>
              </a:pPr>
              <a:t>‹#›</a:t>
            </a:fld>
            <a:endParaRPr lang="en-US" altLang="en-US"/>
          </a:p>
        </p:txBody>
      </p:sp>
    </p:spTree>
    <p:extLst>
      <p:ext uri="{BB962C8B-B14F-4D97-AF65-F5344CB8AC3E}">
        <p14:creationId xmlns:p14="http://schemas.microsoft.com/office/powerpoint/2010/main" val="725726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457200" y="1600200"/>
            <a:ext cx="4038600" cy="4530725"/>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BA41EB7-42D2-4C40-9A07-109323F0F044}" type="datetime1">
              <a:rPr lang="en-US"/>
              <a:pPr>
                <a:defRPr/>
              </a:pPr>
              <a:t>12-May-21</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C897EC2-E12E-4284-80BD-B0479A8D8533}" type="slidenum">
              <a:rPr lang="en-US" altLang="en-US"/>
              <a:pPr>
                <a:defRPr/>
              </a:pPr>
              <a:t>‹#›</a:t>
            </a:fld>
            <a:endParaRPr lang="en-US" altLang="en-US"/>
          </a:p>
        </p:txBody>
      </p:sp>
    </p:spTree>
    <p:extLst>
      <p:ext uri="{BB962C8B-B14F-4D97-AF65-F5344CB8AC3E}">
        <p14:creationId xmlns:p14="http://schemas.microsoft.com/office/powerpoint/2010/main" val="3023045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pPr>
              <a:defRPr/>
            </a:pPr>
            <a:fld id="{4232FE08-75B2-4A4B-A924-9AB79EE53C2F}" type="slidenum">
              <a:rPr lang="en-US" altLang="en-US"/>
              <a:pPr>
                <a:defRPr/>
              </a:pPr>
              <a:t>‹#›</a:t>
            </a:fld>
            <a:endParaRPr lang="en-US" altLang="en-US"/>
          </a:p>
        </p:txBody>
      </p:sp>
    </p:spTree>
    <p:extLst>
      <p:ext uri="{BB962C8B-B14F-4D97-AF65-F5344CB8AC3E}">
        <p14:creationId xmlns:p14="http://schemas.microsoft.com/office/powerpoint/2010/main" val="2608766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pPr>
              <a:defRPr/>
            </a:pPr>
            <a:fld id="{70A8CA50-A870-49D2-87E6-D76FA16026A1}" type="slidenum">
              <a:rPr lang="en-US" altLang="en-US"/>
              <a:pPr>
                <a:defRPr/>
              </a:pPr>
              <a:t>‹#›</a:t>
            </a:fld>
            <a:endParaRPr lang="en-US" altLang="en-US"/>
          </a:p>
        </p:txBody>
      </p:sp>
    </p:spTree>
    <p:extLst>
      <p:ext uri="{BB962C8B-B14F-4D97-AF65-F5344CB8AC3E}">
        <p14:creationId xmlns:p14="http://schemas.microsoft.com/office/powerpoint/2010/main" val="2649105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pPr>
              <a:defRPr/>
            </a:pPr>
            <a:fld id="{BE4EB0FC-587E-44F0-90BC-9A3F3582E533}" type="slidenum">
              <a:rPr lang="en-US" altLang="en-US"/>
              <a:pPr>
                <a:defRPr/>
              </a:pPr>
              <a:t>‹#›</a:t>
            </a:fld>
            <a:endParaRPr lang="en-US" altLang="en-US"/>
          </a:p>
        </p:txBody>
      </p:sp>
    </p:spTree>
    <p:extLst>
      <p:ext uri="{BB962C8B-B14F-4D97-AF65-F5344CB8AC3E}">
        <p14:creationId xmlns:p14="http://schemas.microsoft.com/office/powerpoint/2010/main" val="2947333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atin typeface="Times New Roman" pitchFamily="18" charset="0"/>
              </a:defRPr>
            </a:lvl1pPr>
          </a:lstStyle>
          <a:p>
            <a:pPr>
              <a:defRPr/>
            </a:pPr>
            <a:fld id="{D9497506-2617-487E-B7DB-A0EB43AA5BB2}" type="slidenum">
              <a:rPr lang="en-US" altLang="en-US"/>
              <a:pPr>
                <a:defRPr/>
              </a:pPr>
              <a:t>‹#›</a:t>
            </a:fld>
            <a:endParaRPr lang="en-US" altLang="en-US"/>
          </a:p>
        </p:txBody>
      </p:sp>
    </p:spTree>
    <p:extLst>
      <p:ext uri="{BB962C8B-B14F-4D97-AF65-F5344CB8AC3E}">
        <p14:creationId xmlns:p14="http://schemas.microsoft.com/office/powerpoint/2010/main" val="3383961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8" name="Footer Placeholder 7"/>
          <p:cNvSpPr>
            <a:spLocks noGrp="1"/>
          </p:cNvSpPr>
          <p:nvPr>
            <p:ph type="ftr" sz="quarter" idx="11"/>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9" name="Slide Number Placeholder 8"/>
          <p:cNvSpPr>
            <a:spLocks noGrp="1"/>
          </p:cNvSpPr>
          <p:nvPr>
            <p:ph type="sldNum" sz="quarter" idx="12"/>
          </p:nvPr>
        </p:nvSpPr>
        <p:spPr/>
        <p:txBody>
          <a:bodyPr/>
          <a:lstStyle>
            <a:lvl1pPr eaLnBrk="0" hangingPunct="0">
              <a:defRPr>
                <a:latin typeface="Times New Roman" pitchFamily="18" charset="0"/>
              </a:defRPr>
            </a:lvl1pPr>
          </a:lstStyle>
          <a:p>
            <a:pPr>
              <a:defRPr/>
            </a:pPr>
            <a:fld id="{EAD4FAAC-21FF-457E-8CB0-4E4E21B44FEB}" type="slidenum">
              <a:rPr lang="en-US" altLang="en-US"/>
              <a:pPr>
                <a:defRPr/>
              </a:pPr>
              <a:t>‹#›</a:t>
            </a:fld>
            <a:endParaRPr lang="en-US" altLang="en-US"/>
          </a:p>
        </p:txBody>
      </p:sp>
    </p:spTree>
    <p:extLst>
      <p:ext uri="{BB962C8B-B14F-4D97-AF65-F5344CB8AC3E}">
        <p14:creationId xmlns:p14="http://schemas.microsoft.com/office/powerpoint/2010/main" val="1858306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4" name="Footer Placeholder 3"/>
          <p:cNvSpPr>
            <a:spLocks noGrp="1"/>
          </p:cNvSpPr>
          <p:nvPr>
            <p:ph type="ftr" sz="quarter" idx="11"/>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5" name="Slide Number Placeholder 4"/>
          <p:cNvSpPr>
            <a:spLocks noGrp="1"/>
          </p:cNvSpPr>
          <p:nvPr>
            <p:ph type="sldNum" sz="quarter" idx="12"/>
          </p:nvPr>
        </p:nvSpPr>
        <p:spPr/>
        <p:txBody>
          <a:bodyPr/>
          <a:lstStyle>
            <a:lvl1pPr eaLnBrk="0" hangingPunct="0">
              <a:defRPr>
                <a:latin typeface="Times New Roman" pitchFamily="18" charset="0"/>
              </a:defRPr>
            </a:lvl1pPr>
          </a:lstStyle>
          <a:p>
            <a:pPr>
              <a:defRPr/>
            </a:pPr>
            <a:fld id="{76B49C0E-50A6-4101-A60B-C35D79C87F67}" type="slidenum">
              <a:rPr lang="en-US" altLang="en-US"/>
              <a:pPr>
                <a:defRPr/>
              </a:pPr>
              <a:t>‹#›</a:t>
            </a:fld>
            <a:endParaRPr lang="en-US" altLang="en-US"/>
          </a:p>
        </p:txBody>
      </p:sp>
    </p:spTree>
    <p:extLst>
      <p:ext uri="{BB962C8B-B14F-4D97-AF65-F5344CB8AC3E}">
        <p14:creationId xmlns:p14="http://schemas.microsoft.com/office/powerpoint/2010/main" val="2975555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3" name="Footer Placeholder 2"/>
          <p:cNvSpPr>
            <a:spLocks noGrp="1"/>
          </p:cNvSpPr>
          <p:nvPr>
            <p:ph type="ftr" sz="quarter" idx="11"/>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4" name="Slide Number Placeholder 3"/>
          <p:cNvSpPr>
            <a:spLocks noGrp="1"/>
          </p:cNvSpPr>
          <p:nvPr>
            <p:ph type="sldNum" sz="quarter" idx="12"/>
          </p:nvPr>
        </p:nvSpPr>
        <p:spPr/>
        <p:txBody>
          <a:bodyPr/>
          <a:lstStyle>
            <a:lvl1pPr eaLnBrk="0" hangingPunct="0">
              <a:defRPr>
                <a:latin typeface="Times New Roman" pitchFamily="18" charset="0"/>
              </a:defRPr>
            </a:lvl1pPr>
          </a:lstStyle>
          <a:p>
            <a:pPr>
              <a:defRPr/>
            </a:pPr>
            <a:fld id="{DD9FC128-5EA0-46ED-A544-D0E6E6A3218A}" type="slidenum">
              <a:rPr lang="en-US" altLang="en-US"/>
              <a:pPr>
                <a:defRPr/>
              </a:pPr>
              <a:t>‹#›</a:t>
            </a:fld>
            <a:endParaRPr lang="en-US" altLang="en-US"/>
          </a:p>
        </p:txBody>
      </p:sp>
    </p:spTree>
    <p:extLst>
      <p:ext uri="{BB962C8B-B14F-4D97-AF65-F5344CB8AC3E}">
        <p14:creationId xmlns:p14="http://schemas.microsoft.com/office/powerpoint/2010/main" val="419614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13F6A85-711C-4527-BFD6-6BF6E99AC250}" type="datetime1">
              <a:rPr lang="en-US"/>
              <a:pPr>
                <a:defRPr/>
              </a:pPr>
              <a:t>12-May-21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8BC86A8-5DF4-4332-9EF5-385EBE6B123C}" type="slidenum">
              <a:rPr lang="en-US" altLang="en-US"/>
              <a:pPr>
                <a:defRPr/>
              </a:pPr>
              <a:t>‹#›</a:t>
            </a:fld>
            <a:endParaRPr lang="en-US" altLang="en-US"/>
          </a:p>
        </p:txBody>
      </p:sp>
    </p:spTree>
    <p:extLst>
      <p:ext uri="{BB962C8B-B14F-4D97-AF65-F5344CB8AC3E}">
        <p14:creationId xmlns:p14="http://schemas.microsoft.com/office/powerpoint/2010/main" val="200560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atin typeface="Times New Roman" pitchFamily="18" charset="0"/>
              </a:defRPr>
            </a:lvl1pPr>
          </a:lstStyle>
          <a:p>
            <a:pPr>
              <a:defRPr/>
            </a:pPr>
            <a:fld id="{09D241E1-75B6-4436-9FC8-768DAF688ADF}" type="slidenum">
              <a:rPr lang="en-US" altLang="en-US"/>
              <a:pPr>
                <a:defRPr/>
              </a:pPr>
              <a:t>‹#›</a:t>
            </a:fld>
            <a:endParaRPr lang="en-US" altLang="en-US"/>
          </a:p>
        </p:txBody>
      </p:sp>
    </p:spTree>
    <p:extLst>
      <p:ext uri="{BB962C8B-B14F-4D97-AF65-F5344CB8AC3E}">
        <p14:creationId xmlns:p14="http://schemas.microsoft.com/office/powerpoint/2010/main" val="2388167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atin typeface="Times New Roman" pitchFamily="18" charset="0"/>
              </a:defRPr>
            </a:lvl1pPr>
          </a:lstStyle>
          <a:p>
            <a:pPr>
              <a:defRPr/>
            </a:pPr>
            <a:fld id="{EABAAA3B-A750-42DB-9A82-B1E712CD898F}" type="slidenum">
              <a:rPr lang="en-US" altLang="en-US"/>
              <a:pPr>
                <a:defRPr/>
              </a:pPr>
              <a:t>‹#›</a:t>
            </a:fld>
            <a:endParaRPr lang="en-US" altLang="en-US"/>
          </a:p>
        </p:txBody>
      </p:sp>
    </p:spTree>
    <p:extLst>
      <p:ext uri="{BB962C8B-B14F-4D97-AF65-F5344CB8AC3E}">
        <p14:creationId xmlns:p14="http://schemas.microsoft.com/office/powerpoint/2010/main" val="2626217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pPr>
              <a:defRPr/>
            </a:pPr>
            <a:fld id="{459678DA-49E3-4BBE-8A8C-C41DA2F014B4}" type="slidenum">
              <a:rPr lang="en-US" altLang="en-US"/>
              <a:pPr>
                <a:defRPr/>
              </a:pPr>
              <a:t>‹#›</a:t>
            </a:fld>
            <a:endParaRPr lang="en-US" altLang="en-US"/>
          </a:p>
        </p:txBody>
      </p:sp>
    </p:spTree>
    <p:extLst>
      <p:ext uri="{BB962C8B-B14F-4D97-AF65-F5344CB8AC3E}">
        <p14:creationId xmlns:p14="http://schemas.microsoft.com/office/powerpoint/2010/main" val="4118655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atin typeface="Times New Roman" pitchFamily="18" charset="0"/>
              </a:defRPr>
            </a:lvl1pPr>
          </a:lstStyle>
          <a:p>
            <a:pPr>
              <a:defRPr/>
            </a:pPr>
            <a:fld id="{7C8BB8FE-3B9E-4D25-8AE5-694B212CBB0C}" type="slidenum">
              <a:rPr lang="en-US" altLang="en-US"/>
              <a:pPr>
                <a:defRPr/>
              </a:pPr>
              <a:t>‹#›</a:t>
            </a:fld>
            <a:endParaRPr lang="en-US" altLang="en-US"/>
          </a:p>
        </p:txBody>
      </p:sp>
    </p:spTree>
    <p:extLst>
      <p:ext uri="{BB962C8B-B14F-4D97-AF65-F5344CB8AC3E}">
        <p14:creationId xmlns:p14="http://schemas.microsoft.com/office/powerpoint/2010/main" val="144093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64D1608-39E6-4E64-9C8E-D8907209053F}" type="datetime1">
              <a:rPr lang="en-US"/>
              <a:pPr>
                <a:defRPr/>
              </a:pPr>
              <a:t>12-May-21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8B63D24-21DA-41FB-A0B8-10C3AF6D9946}" type="slidenum">
              <a:rPr lang="en-US" altLang="en-US"/>
              <a:pPr>
                <a:defRPr/>
              </a:pPr>
              <a:t>‹#›</a:t>
            </a:fld>
            <a:endParaRPr lang="en-US" altLang="en-US"/>
          </a:p>
        </p:txBody>
      </p:sp>
    </p:spTree>
    <p:extLst>
      <p:ext uri="{BB962C8B-B14F-4D97-AF65-F5344CB8AC3E}">
        <p14:creationId xmlns:p14="http://schemas.microsoft.com/office/powerpoint/2010/main" val="4162403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6A54A61-E3C6-4751-80DA-8EA46025F851}" type="datetime1">
              <a:rPr lang="en-US"/>
              <a:pPr>
                <a:defRPr/>
              </a:pPr>
              <a:t>12-May-21</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2765625-ADB0-4FFA-A300-EA06D266121A}" type="slidenum">
              <a:rPr lang="en-US" altLang="en-US"/>
              <a:pPr>
                <a:defRPr/>
              </a:pPr>
              <a:t>‹#›</a:t>
            </a:fld>
            <a:endParaRPr lang="en-US" altLang="en-US"/>
          </a:p>
        </p:txBody>
      </p:sp>
    </p:spTree>
    <p:extLst>
      <p:ext uri="{BB962C8B-B14F-4D97-AF65-F5344CB8AC3E}">
        <p14:creationId xmlns:p14="http://schemas.microsoft.com/office/powerpoint/2010/main" val="3772857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D31A209-6AEF-473C-8E98-6A799C04A0D8}" type="datetime1">
              <a:rPr lang="en-US"/>
              <a:pPr>
                <a:defRPr/>
              </a:pPr>
              <a:t>12-May-21</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16BAF6B-C197-463E-A160-A961E5BD1F4B}" type="slidenum">
              <a:rPr lang="en-US" altLang="en-US"/>
              <a:pPr>
                <a:defRPr/>
              </a:pPr>
              <a:t>‹#›</a:t>
            </a:fld>
            <a:endParaRPr lang="en-US" altLang="en-US"/>
          </a:p>
        </p:txBody>
      </p:sp>
    </p:spTree>
    <p:extLst>
      <p:ext uri="{BB962C8B-B14F-4D97-AF65-F5344CB8AC3E}">
        <p14:creationId xmlns:p14="http://schemas.microsoft.com/office/powerpoint/2010/main" val="556360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502B859-6880-4823-8DC5-68D0E32A8F3C}" type="datetime1">
              <a:rPr lang="en-US"/>
              <a:pPr>
                <a:defRPr/>
              </a:pPr>
              <a:t>12-May-21</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6E2DDC3-54F3-457C-A844-8A7B42701B92}" type="slidenum">
              <a:rPr lang="en-US" altLang="en-US"/>
              <a:pPr>
                <a:defRPr/>
              </a:pPr>
              <a:t>‹#›</a:t>
            </a:fld>
            <a:endParaRPr lang="en-US" altLang="en-US"/>
          </a:p>
        </p:txBody>
      </p:sp>
    </p:spTree>
    <p:extLst>
      <p:ext uri="{BB962C8B-B14F-4D97-AF65-F5344CB8AC3E}">
        <p14:creationId xmlns:p14="http://schemas.microsoft.com/office/powerpoint/2010/main" val="2053947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EAF2BFA-6029-49F0-A5F4-7B897F009A20}" type="datetime1">
              <a:rPr lang="en-US"/>
              <a:pPr>
                <a:defRPr/>
              </a:pPr>
              <a:t>12-May-21</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116B9EC-7158-4E19-957F-CBEA81985EB1}" type="slidenum">
              <a:rPr lang="en-US" altLang="en-US"/>
              <a:pPr>
                <a:defRPr/>
              </a:pPr>
              <a:t>‹#›</a:t>
            </a:fld>
            <a:endParaRPr lang="en-US" altLang="en-US"/>
          </a:p>
        </p:txBody>
      </p:sp>
    </p:spTree>
    <p:extLst>
      <p:ext uri="{BB962C8B-B14F-4D97-AF65-F5344CB8AC3E}">
        <p14:creationId xmlns:p14="http://schemas.microsoft.com/office/powerpoint/2010/main" val="106037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38DDBAC-ADC4-4172-9050-3E2F65139124}" type="datetime1">
              <a:rPr lang="en-US"/>
              <a:pPr>
                <a:defRPr/>
              </a:pPr>
              <a:t>12-May-21</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F2086B2-9104-444B-BCC0-C1BDF4E31C1B}" type="slidenum">
              <a:rPr lang="en-US" altLang="en-US"/>
              <a:pPr>
                <a:defRPr/>
              </a:pPr>
              <a:t>‹#›</a:t>
            </a:fld>
            <a:endParaRPr lang="en-US" altLang="en-US"/>
          </a:p>
        </p:txBody>
      </p:sp>
    </p:spTree>
    <p:extLst>
      <p:ext uri="{BB962C8B-B14F-4D97-AF65-F5344CB8AC3E}">
        <p14:creationId xmlns:p14="http://schemas.microsoft.com/office/powerpoint/2010/main" val="1583937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167B119-2BC7-4E61-A381-139ACCAB078C}" type="datetime1">
              <a:rPr lang="en-US"/>
              <a:pPr>
                <a:defRPr/>
              </a:pPr>
              <a:t>12-May-21</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91AC535-6F23-4B6D-A859-AC9D4F27773C}" type="slidenum">
              <a:rPr lang="en-US" altLang="en-US"/>
              <a:pPr>
                <a:defRPr/>
              </a:pPr>
              <a:t>‹#›</a:t>
            </a:fld>
            <a:endParaRPr lang="en-US" altLang="en-US"/>
          </a:p>
        </p:txBody>
      </p:sp>
    </p:spTree>
    <p:extLst>
      <p:ext uri="{BB962C8B-B14F-4D97-AF65-F5344CB8AC3E}">
        <p14:creationId xmlns:p14="http://schemas.microsoft.com/office/powerpoint/2010/main" val="793012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988"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a:defRPr/>
            </a:pPr>
            <a:fld id="{99EA6394-D7C5-41E2-AB4F-0DB504C11C36}" type="datetime1">
              <a:rPr lang="en-US"/>
              <a:pPr>
                <a:defRPr/>
              </a:pPr>
              <a:t>12-May-21</a:t>
            </a:fld>
            <a:endParaRPr lang="en-US" altLang="en-US"/>
          </a:p>
        </p:txBody>
      </p:sp>
      <p:sp>
        <p:nvSpPr>
          <p:cNvPr id="4198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a:defRPr/>
            </a:pPr>
            <a:endParaRPr lang="en-US" altLang="en-US"/>
          </a:p>
        </p:txBody>
      </p:sp>
      <p:sp>
        <p:nvSpPr>
          <p:cNvPr id="41990"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Garamond" pitchFamily="18" charset="0"/>
              </a:defRPr>
            </a:lvl1pPr>
          </a:lstStyle>
          <a:p>
            <a:pPr>
              <a:defRPr/>
            </a:pPr>
            <a:fld id="{D724F0D6-C696-4A68-AE54-02D29EE17FF3}" type="slidenum">
              <a:rPr lang="en-US" altLang="en-US"/>
              <a:pPr>
                <a:defRPr/>
              </a:pPr>
              <a:t>‹#›</a:t>
            </a:fld>
            <a:endParaRPr lang="en-US" altLang="en-US"/>
          </a:p>
        </p:txBody>
      </p:sp>
      <p:sp>
        <p:nvSpPr>
          <p:cNvPr id="1031"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973"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A0AE3681-524E-45FB-B73D-4A878232FA6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p:cNvSpPr>
            <a:spLocks noGrp="1"/>
          </p:cNvSpPr>
          <p:nvPr>
            <p:ph type="sldNum" sz="quarter" idx="12"/>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9847B49-C6BD-4ED9-9FE4-4554C39FA505}" type="slidenum">
              <a:rPr lang="en-US" altLang="en-US" smtClean="0">
                <a:latin typeface="Garamond" pitchFamily="18" charset="0"/>
              </a:rPr>
              <a:pPr/>
              <a:t>1</a:t>
            </a:fld>
            <a:endParaRPr lang="en-US" altLang="en-US" smtClean="0">
              <a:latin typeface="Garamond" pitchFamily="18" charset="0"/>
            </a:endParaRPr>
          </a:p>
        </p:txBody>
      </p:sp>
      <p:sp>
        <p:nvSpPr>
          <p:cNvPr id="6147" name="Rectangle 2"/>
          <p:cNvSpPr>
            <a:spLocks noGrp="1" noChangeArrowheads="1"/>
          </p:cNvSpPr>
          <p:nvPr>
            <p:ph type="title"/>
          </p:nvPr>
        </p:nvSpPr>
        <p:spPr>
          <a:xfrm>
            <a:off x="228600" y="304800"/>
            <a:ext cx="8763000" cy="2590800"/>
          </a:xfrm>
        </p:spPr>
        <p:txBody>
          <a:bodyPr anchor="ctr"/>
          <a:lstStyle/>
          <a:p>
            <a:pPr algn="ctr"/>
            <a:r>
              <a:rPr lang="en-US" altLang="en-US" sz="4400" b="1" dirty="0" err="1" smtClean="0"/>
              <a:t>Bài</a:t>
            </a:r>
            <a:r>
              <a:rPr lang="en-US" altLang="en-US" sz="4400" b="1" dirty="0" smtClean="0"/>
              <a:t> 10: </a:t>
            </a:r>
            <a:br>
              <a:rPr lang="en-US" altLang="en-US" sz="4400" b="1" dirty="0" smtClean="0"/>
            </a:br>
            <a:r>
              <a:rPr lang="en-US" altLang="en-US" sz="4400" b="1" dirty="0" smtClean="0"/>
              <a:t>LÀM QUEN VỚI GIẢI PHẪU CƠ THỂ NGƯỜI BẰNG PHẦN MỀM </a:t>
            </a:r>
            <a:br>
              <a:rPr lang="en-US" altLang="en-US" sz="4400" b="1" dirty="0" smtClean="0"/>
            </a:br>
            <a:r>
              <a:rPr lang="en-US" altLang="en-US" sz="4400" b="1" dirty="0" smtClean="0"/>
              <a:t> ANATOMY</a:t>
            </a:r>
          </a:p>
        </p:txBody>
      </p:sp>
      <p:pic>
        <p:nvPicPr>
          <p:cNvPr id="614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124200"/>
            <a:ext cx="48006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arn(inVertical)">
                                      <p:cBhvr>
                                        <p:cTn id="7" dur="500"/>
                                        <p:tgtEl>
                                          <p:spTgt spid="6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wheel(1)">
                                      <p:cBhvr>
                                        <p:cTn id="12"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0"/>
            <a:ext cx="2819400" cy="784225"/>
          </a:xfrm>
        </p:spPr>
        <p:txBody>
          <a:bodyPr/>
          <a:lstStyle/>
          <a:p>
            <a:pPr eaLnBrk="1" hangingPunct="1"/>
            <a:r>
              <a:rPr lang="en-US" altLang="en-US" sz="3800" b="1" i="1" smtClean="0">
                <a:latin typeface="Times New Roman" pitchFamily="18" charset="0"/>
              </a:rPr>
              <a:t>2. Hệ xương</a:t>
            </a:r>
          </a:p>
        </p:txBody>
      </p:sp>
      <p:sp>
        <p:nvSpPr>
          <p:cNvPr id="26627" name="Rectangle 6"/>
          <p:cNvSpPr>
            <a:spLocks noChangeArrowheads="1"/>
          </p:cNvSpPr>
          <p:nvPr/>
        </p:nvSpPr>
        <p:spPr bwMode="auto">
          <a:xfrm>
            <a:off x="457200" y="83820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200" b="1" i="1"/>
              <a:t>a. Các thao tác trực tiếp trên hình mô phỏng</a:t>
            </a:r>
          </a:p>
        </p:txBody>
      </p:sp>
      <p:sp>
        <p:nvSpPr>
          <p:cNvPr id="26628" name="Rectangle 6"/>
          <p:cNvSpPr>
            <a:spLocks noChangeArrowheads="1"/>
          </p:cNvSpPr>
          <p:nvPr/>
        </p:nvSpPr>
        <p:spPr bwMode="auto">
          <a:xfrm>
            <a:off x="457200" y="1327150"/>
            <a:ext cx="8572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n-US" sz="3200" b="1" i="1"/>
              <a:t>b. Bổ sung thêm các hệ khác vào hình mô phỏng</a:t>
            </a:r>
            <a:endParaRPr lang="en-US" altLang="en-US" sz="3200"/>
          </a:p>
        </p:txBody>
      </p:sp>
      <p:sp>
        <p:nvSpPr>
          <p:cNvPr id="15365" name="Rectangle 6"/>
          <p:cNvSpPr>
            <a:spLocks noChangeArrowheads="1"/>
          </p:cNvSpPr>
          <p:nvPr/>
        </p:nvSpPr>
        <p:spPr bwMode="auto">
          <a:xfrm>
            <a:off x="457200" y="1828800"/>
            <a:ext cx="8572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b="1" i="1"/>
              <a:t>c. Quan sát chi tiết các hệ giải phẫu cơ thể người:</a:t>
            </a:r>
            <a:endParaRPr lang="en-US" altLang="en-US" sz="3200"/>
          </a:p>
        </p:txBody>
      </p:sp>
      <p:sp>
        <p:nvSpPr>
          <p:cNvPr id="15366" name="Rectangle 3"/>
          <p:cNvSpPr>
            <a:spLocks noChangeArrowheads="1"/>
          </p:cNvSpPr>
          <p:nvPr/>
        </p:nvSpPr>
        <p:spPr bwMode="auto">
          <a:xfrm>
            <a:off x="228600" y="2743200"/>
            <a:ext cx="8686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200">
                <a:solidFill>
                  <a:srgbClr val="2011E5"/>
                </a:solidFill>
              </a:rPr>
              <a:t>- N</a:t>
            </a:r>
            <a:r>
              <a:rPr lang="en-US" altLang="en-US" sz="3200">
                <a:solidFill>
                  <a:srgbClr val="2011E5"/>
                </a:solidFill>
                <a:cs typeface="Times New Roman" pitchFamily="18" charset="0"/>
              </a:rPr>
              <a:t>háy chuột vào bộ phận muốn quan sát, sẽ đổi màu.</a:t>
            </a:r>
          </a:p>
          <a:p>
            <a:pPr algn="just"/>
            <a:r>
              <a:rPr lang="en-US" altLang="en-US" sz="3200">
                <a:solidFill>
                  <a:srgbClr val="2011E5"/>
                </a:solidFill>
              </a:rPr>
              <a:t>- Muốn huỷ : </a:t>
            </a:r>
            <a:r>
              <a:rPr lang="en-US" altLang="en-US" sz="3200">
                <a:solidFill>
                  <a:srgbClr val="2011E5"/>
                </a:solidFill>
                <a:cs typeface="Times New Roman" pitchFamily="18" charset="0"/>
              </a:rPr>
              <a:t>nháy đúp chuột bên ngoài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arn(inVertical)">
                                      <p:cBhvr>
                                        <p:cTn id="7" dur="500"/>
                                        <p:tgtEl>
                                          <p:spTgt spid="15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dissolve">
                                      <p:cBhvr>
                                        <p:cTn id="12"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7813"/>
            <a:ext cx="2819400" cy="784225"/>
          </a:xfrm>
        </p:spPr>
        <p:txBody>
          <a:bodyPr/>
          <a:lstStyle/>
          <a:p>
            <a:pPr eaLnBrk="1" hangingPunct="1"/>
            <a:r>
              <a:rPr lang="en-US" altLang="en-US" sz="3800" smtClean="0">
                <a:latin typeface="Times New Roman" pitchFamily="18" charset="0"/>
              </a:rPr>
              <a:t>3. Hệ cơ</a:t>
            </a:r>
          </a:p>
        </p:txBody>
      </p:sp>
      <p:sp>
        <p:nvSpPr>
          <p:cNvPr id="16387" name="Rectangle 12"/>
          <p:cNvSpPr>
            <a:spLocks noChangeArrowheads="1"/>
          </p:cNvSpPr>
          <p:nvPr/>
        </p:nvSpPr>
        <p:spPr bwMode="auto">
          <a:xfrm>
            <a:off x="304800" y="3463925"/>
            <a:ext cx="8686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3200">
                <a:solidFill>
                  <a:srgbClr val="2011E5"/>
                </a:solidFill>
              </a:rPr>
              <a:t>Nháy chuột vào biểu tượng có dòng chữ </a:t>
            </a:r>
            <a:r>
              <a:rPr lang="es-ES" altLang="en-US" sz="3200">
                <a:solidFill>
                  <a:srgbClr val="2011E5"/>
                </a:solidFill>
              </a:rPr>
              <a:t>MUSCULAR SYSTEM           </a:t>
            </a:r>
            <a:r>
              <a:rPr lang="en-US" altLang="en-US" sz="3200">
                <a:solidFill>
                  <a:srgbClr val="2011E5"/>
                </a:solidFill>
              </a:rPr>
              <a:t> </a:t>
            </a:r>
          </a:p>
        </p:txBody>
      </p:sp>
      <p:sp>
        <p:nvSpPr>
          <p:cNvPr id="16388" name="Rectangle 5"/>
          <p:cNvSpPr>
            <a:spLocks noChangeArrowheads="1"/>
          </p:cNvSpPr>
          <p:nvPr/>
        </p:nvSpPr>
        <p:spPr bwMode="auto">
          <a:xfrm>
            <a:off x="457200" y="1144588"/>
            <a:ext cx="8229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altLang="en-US" sz="3200">
                <a:cs typeface="Times New Roman" pitchFamily="18" charset="0"/>
              </a:rPr>
              <a:t>Cho biết để vào chủ đề hệ cơ ta thực hiện như thế nào?</a:t>
            </a:r>
            <a:endParaRPr lang="en-US" altLang="en-US" sz="3200">
              <a:cs typeface="Times New Roman" pitchFamily="18" charset="0"/>
            </a:endParaRPr>
          </a:p>
        </p:txBody>
      </p:sp>
      <p:sp>
        <p:nvSpPr>
          <p:cNvPr id="2765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graphicFrame>
        <p:nvGraphicFramePr>
          <p:cNvPr id="16390" name="Object 5"/>
          <p:cNvGraphicFramePr>
            <a:graphicFrameLocks noChangeAspect="1"/>
          </p:cNvGraphicFramePr>
          <p:nvPr/>
        </p:nvGraphicFramePr>
        <p:xfrm>
          <a:off x="4495800" y="4114800"/>
          <a:ext cx="860425" cy="1060450"/>
        </p:xfrm>
        <a:graphic>
          <a:graphicData uri="http://schemas.openxmlformats.org/presentationml/2006/ole">
            <mc:AlternateContent xmlns:mc="http://schemas.openxmlformats.org/markup-compatibility/2006">
              <mc:Choice xmlns:v="urn:schemas-microsoft-com:vml" Requires="v">
                <p:oleObj spid="_x0000_s27657" name="Bitmap Image" r:id="rId3" imgW="1343212" imgH="1666667" progId="Paint.Picture">
                  <p:embed/>
                </p:oleObj>
              </mc:Choice>
              <mc:Fallback>
                <p:oleObj name="Bitmap Image" r:id="rId3" imgW="1343212" imgH="1666667"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114800"/>
                        <a:ext cx="86042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ssolve">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barn(inVertical)">
                                      <p:cBhvr>
                                        <p:cTn id="12" dur="500"/>
                                        <p:tgtEl>
                                          <p:spTgt spid="163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7"/>
                                        </p:tgtEl>
                                        <p:attrNameLst>
                                          <p:attrName>style.visibility</p:attrName>
                                        </p:attrNameLst>
                                      </p:cBhvr>
                                      <p:to>
                                        <p:strVal val="visible"/>
                                      </p:to>
                                    </p:set>
                                    <p:animEffect transition="in" filter="dissolve">
                                      <p:cBhvr>
                                        <p:cTn id="17" dur="500"/>
                                        <p:tgtEl>
                                          <p:spTgt spid="16387"/>
                                        </p:tgtEl>
                                      </p:cBhvr>
                                    </p:animEffect>
                                  </p:childTnLst>
                                </p:cTn>
                              </p:par>
                              <p:par>
                                <p:cTn id="18" presetID="9" presetClass="entr" presetSubtype="0" fill="hold" nodeType="withEffect">
                                  <p:stCondLst>
                                    <p:cond delay="0"/>
                                  </p:stCondLst>
                                  <p:childTnLst>
                                    <p:set>
                                      <p:cBhvr>
                                        <p:cTn id="19" dur="1" fill="hold">
                                          <p:stCondLst>
                                            <p:cond delay="0"/>
                                          </p:stCondLst>
                                        </p:cTn>
                                        <p:tgtEl>
                                          <p:spTgt spid="16390"/>
                                        </p:tgtEl>
                                        <p:attrNameLst>
                                          <p:attrName>style.visibility</p:attrName>
                                        </p:attrNameLst>
                                      </p:cBhvr>
                                      <p:to>
                                        <p:strVal val="visible"/>
                                      </p:to>
                                    </p:set>
                                    <p:animEffect transition="in" filter="dissolve">
                                      <p:cBhvr>
                                        <p:cTn id="20"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163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7813"/>
            <a:ext cx="2819400" cy="784225"/>
          </a:xfrm>
        </p:spPr>
        <p:txBody>
          <a:bodyPr/>
          <a:lstStyle/>
          <a:p>
            <a:pPr eaLnBrk="1" hangingPunct="1"/>
            <a:r>
              <a:rPr lang="en-US" altLang="en-US" sz="3800" smtClean="0">
                <a:latin typeface="Times New Roman" pitchFamily="18" charset="0"/>
              </a:rPr>
              <a:t>3. Hệ cơ</a:t>
            </a:r>
          </a:p>
        </p:txBody>
      </p:sp>
      <p:sp>
        <p:nvSpPr>
          <p:cNvPr id="17411" name="Rectangle 12"/>
          <p:cNvSpPr>
            <a:spLocks noChangeArrowheads="1"/>
          </p:cNvSpPr>
          <p:nvPr/>
        </p:nvSpPr>
        <p:spPr bwMode="auto">
          <a:xfrm>
            <a:off x="228600" y="1611313"/>
            <a:ext cx="8686800" cy="222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457200" indent="-457200" algn="just">
              <a:lnSpc>
                <a:spcPct val="150000"/>
              </a:lnSpc>
              <a:buFontTx/>
              <a:buChar char="-"/>
            </a:pPr>
            <a:r>
              <a:rPr lang="en-US" altLang="en-US" sz="3200">
                <a:solidFill>
                  <a:srgbClr val="2011E5"/>
                </a:solidFill>
              </a:rPr>
              <a:t>Cơ có chức năng co, dãn làm cho xương chuyển động.</a:t>
            </a:r>
          </a:p>
          <a:p>
            <a:pPr marL="457200" indent="-457200" algn="just">
              <a:lnSpc>
                <a:spcPct val="150000"/>
              </a:lnSpc>
              <a:buFontTx/>
              <a:buChar char="-"/>
            </a:pPr>
            <a:r>
              <a:rPr lang="en-US" altLang="en-US" sz="3200">
                <a:solidFill>
                  <a:srgbClr val="2011E5"/>
                </a:solidFill>
              </a:rPr>
              <a:t>VD: Cơ ngực, cơ đùi, cơ vai…</a:t>
            </a:r>
          </a:p>
        </p:txBody>
      </p:sp>
      <p:sp>
        <p:nvSpPr>
          <p:cNvPr id="17412" name="Rectangle 5"/>
          <p:cNvSpPr>
            <a:spLocks noChangeArrowheads="1"/>
          </p:cNvSpPr>
          <p:nvPr/>
        </p:nvSpPr>
        <p:spPr bwMode="auto">
          <a:xfrm>
            <a:off x="457200" y="1144588"/>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a:t>Em hãy cho biết cơ dùng để làm gì?</a:t>
            </a:r>
          </a:p>
        </p:txBody>
      </p:sp>
      <p:sp>
        <p:nvSpPr>
          <p:cNvPr id="2867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arn(inVertical)">
                                      <p:cBhvr>
                                        <p:cTn id="7" dur="5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dissolve">
                                      <p:cBhvr>
                                        <p:cTn id="12"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ChangeArrowheads="1"/>
          </p:cNvSpPr>
          <p:nvPr/>
        </p:nvSpPr>
        <p:spPr bwMode="auto">
          <a:xfrm>
            <a:off x="0" y="990600"/>
            <a:ext cx="5029200" cy="596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buFontTx/>
              <a:buChar char="-"/>
            </a:pPr>
            <a:r>
              <a:rPr lang="en-US" altLang="en-US" sz="2400"/>
              <a:t> </a:t>
            </a:r>
            <a:r>
              <a:rPr lang="en-US" altLang="en-US" sz="2400" b="1"/>
              <a:t>Cơ thể người có khoảng 600 cơ tạo thành hệ cơ</a:t>
            </a:r>
            <a:endParaRPr lang="en-US" altLang="en-US" sz="2400" b="1">
              <a:solidFill>
                <a:srgbClr val="0000CC"/>
              </a:solidFill>
            </a:endParaRPr>
          </a:p>
          <a:p>
            <a:pPr algn="just">
              <a:spcBef>
                <a:spcPct val="20000"/>
              </a:spcBef>
            </a:pPr>
            <a:r>
              <a:rPr lang="en-US" altLang="en-US" sz="2400" b="1">
                <a:solidFill>
                  <a:srgbClr val="0000CC"/>
                </a:solidFill>
              </a:rPr>
              <a:t>+ Cơ đầu cổ: Cơ mặt, cơ nhai, cơ quay cổ.</a:t>
            </a:r>
          </a:p>
          <a:p>
            <a:pPr algn="just">
              <a:spcBef>
                <a:spcPct val="20000"/>
              </a:spcBef>
            </a:pPr>
            <a:r>
              <a:rPr lang="en-US" altLang="en-US" sz="2400" b="1">
                <a:solidFill>
                  <a:srgbClr val="0000CC"/>
                </a:solidFill>
              </a:rPr>
              <a:t>+ Cơ thân: Cơ ngực (Cơ trước ngực, cơ liên sườn).</a:t>
            </a:r>
          </a:p>
          <a:p>
            <a:pPr algn="just">
              <a:spcBef>
                <a:spcPct val="20000"/>
              </a:spcBef>
            </a:pPr>
            <a:r>
              <a:rPr lang="en-US" altLang="en-US" sz="2400" b="1">
                <a:solidFill>
                  <a:srgbClr val="0000CC"/>
                </a:solidFill>
              </a:rPr>
              <a:t>+ Cơ chi trên: Cơ đai vai, cơ cánh tay, cơ cẳng tay, cơ bàn tay.</a:t>
            </a:r>
          </a:p>
          <a:p>
            <a:pPr algn="just">
              <a:spcBef>
                <a:spcPct val="20000"/>
              </a:spcBef>
            </a:pPr>
            <a:r>
              <a:rPr lang="en-US" altLang="en-US" sz="2400" b="1">
                <a:solidFill>
                  <a:srgbClr val="0000CC"/>
                </a:solidFill>
              </a:rPr>
              <a:t>+ Cơ chi dưới: Cơ đai hông, cơ đùi, cẳng chân, bàn chân.</a:t>
            </a:r>
            <a:endParaRPr lang="en-US" altLang="en-US" sz="2400" b="1"/>
          </a:p>
          <a:p>
            <a:pPr algn="just">
              <a:spcBef>
                <a:spcPct val="20000"/>
              </a:spcBef>
            </a:pPr>
            <a:r>
              <a:rPr lang="en-US" altLang="en-US" sz="2400" b="1">
                <a:solidFill>
                  <a:srgbClr val="0000CC"/>
                </a:solidFill>
              </a:rPr>
              <a:t>- </a:t>
            </a:r>
            <a:r>
              <a:rPr lang="en-US" altLang="en-US" sz="2400" b="1"/>
              <a:t>Cơ có nhiều hình dạng khác nhau: Hình tấm, hình lông chim, hình nhiều đầu và nhiều thân,…điển hình nhất là cơ bắp hình thoi. </a:t>
            </a:r>
          </a:p>
          <a:p>
            <a:pPr>
              <a:spcBef>
                <a:spcPct val="20000"/>
              </a:spcBef>
            </a:pPr>
            <a:endParaRPr lang="en-US" altLang="en-US" b="1"/>
          </a:p>
        </p:txBody>
      </p:sp>
      <p:pic>
        <p:nvPicPr>
          <p:cNvPr id="29699" name="Picture 6" descr="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04800"/>
            <a:ext cx="4114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Effect transition="in" filter="blinds(horizontal)">
                                      <p:cBhvr>
                                        <p:cTn id="7" dur="500"/>
                                        <p:tgtEl>
                                          <p:spTgt spid="450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5060">
                                            <p:txEl>
                                              <p:pRg st="1" end="1"/>
                                            </p:txEl>
                                          </p:spTgt>
                                        </p:tgtEl>
                                        <p:attrNameLst>
                                          <p:attrName>style.visibility</p:attrName>
                                        </p:attrNameLst>
                                      </p:cBhvr>
                                      <p:to>
                                        <p:strVal val="visible"/>
                                      </p:to>
                                    </p:set>
                                    <p:animEffect transition="in" filter="checkerboard(across)">
                                      <p:cBhvr>
                                        <p:cTn id="12" dur="500"/>
                                        <p:tgtEl>
                                          <p:spTgt spid="45060">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45060">
                                            <p:txEl>
                                              <p:pRg st="2" end="2"/>
                                            </p:txEl>
                                          </p:spTgt>
                                        </p:tgtEl>
                                        <p:attrNameLst>
                                          <p:attrName>style.visibility</p:attrName>
                                        </p:attrNameLst>
                                      </p:cBhvr>
                                      <p:to>
                                        <p:strVal val="visible"/>
                                      </p:to>
                                    </p:set>
                                    <p:animEffect transition="in" filter="checkerboard(across)">
                                      <p:cBhvr>
                                        <p:cTn id="15" dur="500"/>
                                        <p:tgtEl>
                                          <p:spTgt spid="45060">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45060">
                                            <p:txEl>
                                              <p:pRg st="3" end="3"/>
                                            </p:txEl>
                                          </p:spTgt>
                                        </p:tgtEl>
                                        <p:attrNameLst>
                                          <p:attrName>style.visibility</p:attrName>
                                        </p:attrNameLst>
                                      </p:cBhvr>
                                      <p:to>
                                        <p:strVal val="visible"/>
                                      </p:to>
                                    </p:set>
                                    <p:animEffect transition="in" filter="checkerboard(across)">
                                      <p:cBhvr>
                                        <p:cTn id="18" dur="500"/>
                                        <p:tgtEl>
                                          <p:spTgt spid="45060">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45060">
                                            <p:txEl>
                                              <p:pRg st="4" end="4"/>
                                            </p:txEl>
                                          </p:spTgt>
                                        </p:tgtEl>
                                        <p:attrNameLst>
                                          <p:attrName>style.visibility</p:attrName>
                                        </p:attrNameLst>
                                      </p:cBhvr>
                                      <p:to>
                                        <p:strVal val="visible"/>
                                      </p:to>
                                    </p:set>
                                    <p:animEffect transition="in" filter="checkerboard(across)">
                                      <p:cBhvr>
                                        <p:cTn id="21" dur="500"/>
                                        <p:tgtEl>
                                          <p:spTgt spid="45060">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45060">
                                            <p:txEl>
                                              <p:pRg st="5" end="5"/>
                                            </p:txEl>
                                          </p:spTgt>
                                        </p:tgtEl>
                                        <p:attrNameLst>
                                          <p:attrName>style.visibility</p:attrName>
                                        </p:attrNameLst>
                                      </p:cBhvr>
                                      <p:to>
                                        <p:strVal val="visible"/>
                                      </p:to>
                                    </p:set>
                                    <p:animEffect transition="in" filter="checkerboard(across)">
                                      <p:cBhvr>
                                        <p:cTn id="26" dur="500"/>
                                        <p:tgtEl>
                                          <p:spTgt spid="4506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7813"/>
            <a:ext cx="4572000" cy="784225"/>
          </a:xfrm>
        </p:spPr>
        <p:txBody>
          <a:bodyPr/>
          <a:lstStyle/>
          <a:p>
            <a:pPr eaLnBrk="1" hangingPunct="1"/>
            <a:r>
              <a:rPr lang="en-US" altLang="en-US" sz="3800" smtClean="0">
                <a:latin typeface="Times New Roman" pitchFamily="18" charset="0"/>
              </a:rPr>
              <a:t>4. Hệ tuần hoàn</a:t>
            </a:r>
          </a:p>
        </p:txBody>
      </p:sp>
      <p:sp>
        <p:nvSpPr>
          <p:cNvPr id="18435" name="Rectangle 12"/>
          <p:cNvSpPr>
            <a:spLocks noChangeArrowheads="1"/>
          </p:cNvSpPr>
          <p:nvPr/>
        </p:nvSpPr>
        <p:spPr bwMode="auto">
          <a:xfrm>
            <a:off x="304800" y="3217863"/>
            <a:ext cx="86868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50000"/>
              </a:lnSpc>
            </a:pPr>
            <a:r>
              <a:rPr lang="en-US" altLang="en-US" sz="3200">
                <a:solidFill>
                  <a:srgbClr val="2011E5"/>
                </a:solidFill>
              </a:rPr>
              <a:t>Nháy chuột vào biểu tượng có dòng chữ </a:t>
            </a:r>
            <a:r>
              <a:rPr lang="es-ES" altLang="en-US" sz="3200">
                <a:solidFill>
                  <a:srgbClr val="2011E5"/>
                </a:solidFill>
              </a:rPr>
              <a:t>CIRCULATORY SYSTEM</a:t>
            </a:r>
            <a:r>
              <a:rPr lang="en-US" altLang="en-US" sz="3200">
                <a:solidFill>
                  <a:srgbClr val="2011E5"/>
                </a:solidFill>
              </a:rPr>
              <a:t>             </a:t>
            </a:r>
          </a:p>
        </p:txBody>
      </p:sp>
      <p:sp>
        <p:nvSpPr>
          <p:cNvPr id="18436" name="Rectangle 5"/>
          <p:cNvSpPr>
            <a:spLocks noChangeArrowheads="1"/>
          </p:cNvSpPr>
          <p:nvPr/>
        </p:nvSpPr>
        <p:spPr bwMode="auto">
          <a:xfrm>
            <a:off x="457200" y="1436688"/>
            <a:ext cx="8229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altLang="en-US" sz="3200">
                <a:cs typeface="Times New Roman" pitchFamily="18" charset="0"/>
              </a:rPr>
              <a:t>Cho biết để vào chủ đề hệ cơ ta thực hiện như thế nào?</a:t>
            </a:r>
            <a:endParaRPr lang="en-US" altLang="en-US" sz="3200">
              <a:cs typeface="Times New Roman" pitchFamily="18" charset="0"/>
            </a:endParaRPr>
          </a:p>
        </p:txBody>
      </p:sp>
      <p:sp>
        <p:nvSpPr>
          <p:cNvPr id="3072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3072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graphicFrame>
        <p:nvGraphicFramePr>
          <p:cNvPr id="18439" name="Object 2"/>
          <p:cNvGraphicFramePr>
            <a:graphicFrameLocks noChangeAspect="1"/>
          </p:cNvGraphicFramePr>
          <p:nvPr/>
        </p:nvGraphicFramePr>
        <p:xfrm>
          <a:off x="5105400" y="4002088"/>
          <a:ext cx="838200" cy="1095375"/>
        </p:xfrm>
        <a:graphic>
          <a:graphicData uri="http://schemas.openxmlformats.org/presentationml/2006/ole">
            <mc:AlternateContent xmlns:mc="http://schemas.openxmlformats.org/markup-compatibility/2006">
              <mc:Choice xmlns:v="urn:schemas-microsoft-com:vml" Requires="v">
                <p:oleObj spid="_x0000_s30730" name="Bitmap Image" r:id="rId3" imgW="1114581" imgH="1438095" progId="Paint.Picture">
                  <p:embed/>
                </p:oleObj>
              </mc:Choice>
              <mc:Fallback>
                <p:oleObj name="Bitmap Image" r:id="rId3" imgW="1114581" imgH="1438095"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002088"/>
                        <a:ext cx="8382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arn(inVertical)">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dissolve">
                                      <p:cBhvr>
                                        <p:cTn id="12" dur="500"/>
                                        <p:tgtEl>
                                          <p:spTgt spid="184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435"/>
                                        </p:tgtEl>
                                        <p:attrNameLst>
                                          <p:attrName>style.visibility</p:attrName>
                                        </p:attrNameLst>
                                      </p:cBhvr>
                                      <p:to>
                                        <p:strVal val="visible"/>
                                      </p:to>
                                    </p:set>
                                    <p:animEffect transition="in" filter="barn(inVertical)">
                                      <p:cBhvr>
                                        <p:cTn id="17" dur="500"/>
                                        <p:tgtEl>
                                          <p:spTgt spid="18435"/>
                                        </p:tgtEl>
                                      </p:cBhvr>
                                    </p:animEffect>
                                  </p:childTnLst>
                                </p:cTn>
                              </p:par>
                              <p:par>
                                <p:cTn id="18" presetID="16" presetClass="entr" presetSubtype="21" fill="hold" nodeType="withEffect">
                                  <p:stCondLst>
                                    <p:cond delay="0"/>
                                  </p:stCondLst>
                                  <p:childTnLst>
                                    <p:set>
                                      <p:cBhvr>
                                        <p:cTn id="19" dur="1" fill="hold">
                                          <p:stCondLst>
                                            <p:cond delay="0"/>
                                          </p:stCondLst>
                                        </p:cTn>
                                        <p:tgtEl>
                                          <p:spTgt spid="18439"/>
                                        </p:tgtEl>
                                        <p:attrNameLst>
                                          <p:attrName>style.visibility</p:attrName>
                                        </p:attrNameLst>
                                      </p:cBhvr>
                                      <p:to>
                                        <p:strVal val="visible"/>
                                      </p:to>
                                    </p:set>
                                    <p:animEffect transition="in" filter="barn(inVertical)">
                                      <p:cBhvr>
                                        <p:cTn id="20"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P spid="184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7813"/>
            <a:ext cx="4572000" cy="784225"/>
          </a:xfrm>
        </p:spPr>
        <p:txBody>
          <a:bodyPr/>
          <a:lstStyle/>
          <a:p>
            <a:pPr eaLnBrk="1" hangingPunct="1"/>
            <a:r>
              <a:rPr lang="en-US" altLang="en-US" sz="3800" smtClean="0">
                <a:latin typeface="Times New Roman" pitchFamily="18" charset="0"/>
              </a:rPr>
              <a:t>4. Hệ tuần hoàn</a:t>
            </a:r>
          </a:p>
        </p:txBody>
      </p:sp>
      <p:sp>
        <p:nvSpPr>
          <p:cNvPr id="19459" name="Rectangle 12"/>
          <p:cNvSpPr>
            <a:spLocks noChangeArrowheads="1"/>
          </p:cNvSpPr>
          <p:nvPr/>
        </p:nvSpPr>
        <p:spPr bwMode="auto">
          <a:xfrm>
            <a:off x="228600" y="2679700"/>
            <a:ext cx="8686800" cy="29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50000"/>
              </a:lnSpc>
            </a:pPr>
            <a:r>
              <a:rPr lang="en-US" altLang="en-US" sz="3200">
                <a:solidFill>
                  <a:srgbClr val="2011E5"/>
                </a:solidFill>
              </a:rPr>
              <a:t>- Tim giúp lưu thông máu đi khắp cơ thể để nuôi từng tế bào.</a:t>
            </a:r>
          </a:p>
          <a:p>
            <a:pPr algn="just">
              <a:lnSpc>
                <a:spcPct val="150000"/>
              </a:lnSpc>
            </a:pPr>
            <a:r>
              <a:rPr lang="en-US" altLang="en-US" sz="3200">
                <a:solidFill>
                  <a:srgbClr val="2011E5"/>
                </a:solidFill>
              </a:rPr>
              <a:t>- Gồm 2 tâm nhĩ (ngăn trên) và 2 tâm thất (ngăn dưới).</a:t>
            </a:r>
          </a:p>
        </p:txBody>
      </p:sp>
      <p:sp>
        <p:nvSpPr>
          <p:cNvPr id="19460" name="Rectangle 5"/>
          <p:cNvSpPr>
            <a:spLocks noChangeArrowheads="1"/>
          </p:cNvSpPr>
          <p:nvPr/>
        </p:nvSpPr>
        <p:spPr bwMode="auto">
          <a:xfrm>
            <a:off x="457200" y="1144588"/>
            <a:ext cx="8229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a:t>Em hãy cho biết cơ quan chính của hệ tuần hoàn là gì? Tim người cấu tạo như thế nào?</a:t>
            </a:r>
          </a:p>
        </p:txBody>
      </p:sp>
      <p:sp>
        <p:nvSpPr>
          <p:cNvPr id="3174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3175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arn(inVertical)">
                                      <p:cBhvr>
                                        <p:cTn id="7" dur="500"/>
                                        <p:tgtEl>
                                          <p:spTgt spid="19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dissolve">
                                      <p:cBhvr>
                                        <p:cTn id="12"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7813"/>
            <a:ext cx="4572000" cy="784225"/>
          </a:xfrm>
        </p:spPr>
        <p:txBody>
          <a:bodyPr/>
          <a:lstStyle/>
          <a:p>
            <a:pPr eaLnBrk="1" hangingPunct="1"/>
            <a:r>
              <a:rPr lang="en-US" altLang="en-US" sz="3800" smtClean="0">
                <a:latin typeface="Times New Roman" pitchFamily="18" charset="0"/>
              </a:rPr>
              <a:t>4. Hệ tuần hoàn</a:t>
            </a:r>
          </a:p>
        </p:txBody>
      </p:sp>
      <p:sp>
        <p:nvSpPr>
          <p:cNvPr id="20483" name="Rectangle 5"/>
          <p:cNvSpPr>
            <a:spLocks noChangeArrowheads="1"/>
          </p:cNvSpPr>
          <p:nvPr/>
        </p:nvSpPr>
        <p:spPr bwMode="auto">
          <a:xfrm>
            <a:off x="457200" y="1144588"/>
            <a:ext cx="82296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en-US" altLang="en-US" sz="3200"/>
              <a:t>Mô phỏng hoạt động của một hệ là chức năng rất đặc biệt của phần mềm. Chức năng này sẽ đưa ra một bộ phim hoạt hình mô tả chi tiết toàn bộ hoạt động của hệ tuần hoàn trong cơ thể người. Ta nháy chuột vào nút lệnh           để thực hiện.</a:t>
            </a:r>
          </a:p>
        </p:txBody>
      </p:sp>
      <p:sp>
        <p:nvSpPr>
          <p:cNvPr id="3277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3277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3277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graphicFrame>
        <p:nvGraphicFramePr>
          <p:cNvPr id="20487" name="Object 3"/>
          <p:cNvGraphicFramePr>
            <a:graphicFrameLocks noChangeAspect="1"/>
          </p:cNvGraphicFramePr>
          <p:nvPr/>
        </p:nvGraphicFramePr>
        <p:xfrm>
          <a:off x="5181600" y="4114800"/>
          <a:ext cx="762000" cy="925513"/>
        </p:xfrm>
        <a:graphic>
          <a:graphicData uri="http://schemas.openxmlformats.org/presentationml/2006/ole">
            <mc:AlternateContent xmlns:mc="http://schemas.openxmlformats.org/markup-compatibility/2006">
              <mc:Choice xmlns:v="urn:schemas-microsoft-com:vml" Requires="v">
                <p:oleObj spid="_x0000_s32778" name="Bitmap Image" r:id="rId3" imgW="466543" imgH="561905" progId="Paint.Picture">
                  <p:embed/>
                </p:oleObj>
              </mc:Choice>
              <mc:Fallback>
                <p:oleObj name="Bitmap Image" r:id="rId3" imgW="466543" imgH="561905"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114800"/>
                        <a:ext cx="7620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1000" fill="hold"/>
                                        <p:tgtEl>
                                          <p:spTgt spid="20483"/>
                                        </p:tgtEl>
                                        <p:attrNameLst>
                                          <p:attrName>ppt_w</p:attrName>
                                        </p:attrNameLst>
                                      </p:cBhvr>
                                      <p:tavLst>
                                        <p:tav tm="0">
                                          <p:val>
                                            <p:strVal val="#ppt_w*0.70"/>
                                          </p:val>
                                        </p:tav>
                                        <p:tav tm="100000">
                                          <p:val>
                                            <p:strVal val="#ppt_w"/>
                                          </p:val>
                                        </p:tav>
                                      </p:tavLst>
                                    </p:anim>
                                    <p:anim calcmode="lin" valueType="num">
                                      <p:cBhvr>
                                        <p:cTn id="8" dur="1000" fill="hold"/>
                                        <p:tgtEl>
                                          <p:spTgt spid="20483"/>
                                        </p:tgtEl>
                                        <p:attrNameLst>
                                          <p:attrName>ppt_h</p:attrName>
                                        </p:attrNameLst>
                                      </p:cBhvr>
                                      <p:tavLst>
                                        <p:tav tm="0">
                                          <p:val>
                                            <p:strVal val="#ppt_h"/>
                                          </p:val>
                                        </p:tav>
                                        <p:tav tm="100000">
                                          <p:val>
                                            <p:strVal val="#ppt_h"/>
                                          </p:val>
                                        </p:tav>
                                      </p:tavLst>
                                    </p:anim>
                                    <p:animEffect transition="in" filter="fade">
                                      <p:cBhvr>
                                        <p:cTn id="9" dur="1000"/>
                                        <p:tgtEl>
                                          <p:spTgt spid="20483"/>
                                        </p:tgtEl>
                                      </p:cBhvr>
                                    </p:animEffect>
                                  </p:childTnLst>
                                </p:cTn>
                              </p:par>
                              <p:par>
                                <p:cTn id="10" presetID="55" presetClass="entr" presetSubtype="0" fill="hold" nodeType="withEffect">
                                  <p:stCondLst>
                                    <p:cond delay="0"/>
                                  </p:stCondLst>
                                  <p:childTnLst>
                                    <p:set>
                                      <p:cBhvr>
                                        <p:cTn id="11" dur="1" fill="hold">
                                          <p:stCondLst>
                                            <p:cond delay="0"/>
                                          </p:stCondLst>
                                        </p:cTn>
                                        <p:tgtEl>
                                          <p:spTgt spid="20487"/>
                                        </p:tgtEl>
                                        <p:attrNameLst>
                                          <p:attrName>style.visibility</p:attrName>
                                        </p:attrNameLst>
                                      </p:cBhvr>
                                      <p:to>
                                        <p:strVal val="visible"/>
                                      </p:to>
                                    </p:set>
                                    <p:anim calcmode="lin" valueType="num">
                                      <p:cBhvr>
                                        <p:cTn id="12" dur="1000" fill="hold"/>
                                        <p:tgtEl>
                                          <p:spTgt spid="20487"/>
                                        </p:tgtEl>
                                        <p:attrNameLst>
                                          <p:attrName>ppt_w</p:attrName>
                                        </p:attrNameLst>
                                      </p:cBhvr>
                                      <p:tavLst>
                                        <p:tav tm="0">
                                          <p:val>
                                            <p:strVal val="#ppt_w*0.70"/>
                                          </p:val>
                                        </p:tav>
                                        <p:tav tm="100000">
                                          <p:val>
                                            <p:strVal val="#ppt_w"/>
                                          </p:val>
                                        </p:tav>
                                      </p:tavLst>
                                    </p:anim>
                                    <p:anim calcmode="lin" valueType="num">
                                      <p:cBhvr>
                                        <p:cTn id="13" dur="1000" fill="hold"/>
                                        <p:tgtEl>
                                          <p:spTgt spid="20487"/>
                                        </p:tgtEl>
                                        <p:attrNameLst>
                                          <p:attrName>ppt_h</p:attrName>
                                        </p:attrNameLst>
                                      </p:cBhvr>
                                      <p:tavLst>
                                        <p:tav tm="0">
                                          <p:val>
                                            <p:strVal val="#ppt_h"/>
                                          </p:val>
                                        </p:tav>
                                        <p:tav tm="100000">
                                          <p:val>
                                            <p:strVal val="#ppt_h"/>
                                          </p:val>
                                        </p:tav>
                                      </p:tavLst>
                                    </p:anim>
                                    <p:animEffect transition="in" filter="fade">
                                      <p:cBhvr>
                                        <p:cTn id="14" dur="1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7813"/>
            <a:ext cx="4572000" cy="784225"/>
          </a:xfrm>
        </p:spPr>
        <p:txBody>
          <a:bodyPr/>
          <a:lstStyle/>
          <a:p>
            <a:pPr eaLnBrk="1" hangingPunct="1"/>
            <a:r>
              <a:rPr lang="en-US" altLang="en-US" sz="3800" smtClean="0">
                <a:latin typeface="Times New Roman" pitchFamily="18" charset="0"/>
              </a:rPr>
              <a:t>4. Hệ tuần hoàn</a:t>
            </a:r>
          </a:p>
        </p:txBody>
      </p:sp>
      <p:sp>
        <p:nvSpPr>
          <p:cNvPr id="33795" name="Rectangle 5"/>
          <p:cNvSpPr>
            <a:spLocks noChangeArrowheads="1"/>
          </p:cNvSpPr>
          <p:nvPr/>
        </p:nvSpPr>
        <p:spPr bwMode="auto">
          <a:xfrm>
            <a:off x="152400" y="4629150"/>
            <a:ext cx="89154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800"/>
              <a:t>- Hệ tuần hoàn hoạt động nhờ sự hút máu từ các tĩnh mạch tống ra, để chuyển vào các động mạch, theo thứ tự nó cung cấp oxy và các chất dinh dưỡng vào cơ thể và thải ra những chất thải. Tim của con người đập khoảng 100 000 lần trong 1 ngày (khi người làm việc bình thường).</a:t>
            </a:r>
          </a:p>
        </p:txBody>
      </p:sp>
      <p:sp>
        <p:nvSpPr>
          <p:cNvPr id="3379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3379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3379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pic>
        <p:nvPicPr>
          <p:cNvPr id="3379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83820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7813"/>
            <a:ext cx="4572000" cy="784225"/>
          </a:xfrm>
        </p:spPr>
        <p:txBody>
          <a:bodyPr/>
          <a:lstStyle/>
          <a:p>
            <a:pPr eaLnBrk="1" hangingPunct="1"/>
            <a:r>
              <a:rPr lang="en-US" altLang="en-US" sz="3800" smtClean="0">
                <a:latin typeface="Times New Roman" pitchFamily="18" charset="0"/>
              </a:rPr>
              <a:t>4. Hệ tuần hoàn</a:t>
            </a:r>
          </a:p>
        </p:txBody>
      </p:sp>
      <p:sp>
        <p:nvSpPr>
          <p:cNvPr id="34819" name="Rectangle 5"/>
          <p:cNvSpPr>
            <a:spLocks noChangeArrowheads="1"/>
          </p:cNvSpPr>
          <p:nvPr/>
        </p:nvSpPr>
        <p:spPr bwMode="auto">
          <a:xfrm>
            <a:off x="152400" y="4965700"/>
            <a:ext cx="8915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800"/>
              <a:t>Hệ tuần hoàn của tim chú ý đến những âm thanh, đó là những tiếng trống ngực, những nhịp tim xuất phát từ 2 sự chuyển động: co thắt và nghỉ ngơi. H</a:t>
            </a:r>
            <a:r>
              <a:rPr lang="vi-VN" altLang="en-US" sz="2800"/>
              <a:t>ãy nghỉ ngơi trong phút tiếp theo và cố gắng đếm nhịp tim của bạn</a:t>
            </a:r>
            <a:endParaRPr lang="en-US" altLang="en-US" sz="2800"/>
          </a:p>
        </p:txBody>
      </p:sp>
      <p:sp>
        <p:nvSpPr>
          <p:cNvPr id="3482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3482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348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pic>
        <p:nvPicPr>
          <p:cNvPr id="3482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2038"/>
            <a:ext cx="77724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7813"/>
            <a:ext cx="4572000" cy="784225"/>
          </a:xfrm>
        </p:spPr>
        <p:txBody>
          <a:bodyPr/>
          <a:lstStyle/>
          <a:p>
            <a:pPr eaLnBrk="1" hangingPunct="1"/>
            <a:r>
              <a:rPr lang="en-US" altLang="en-US" sz="3800" smtClean="0">
                <a:latin typeface="Times New Roman" pitchFamily="18" charset="0"/>
              </a:rPr>
              <a:t>4. Hệ tuần hoàn</a:t>
            </a:r>
          </a:p>
        </p:txBody>
      </p:sp>
      <p:sp>
        <p:nvSpPr>
          <p:cNvPr id="35843" name="Rectangle 5"/>
          <p:cNvSpPr>
            <a:spLocks noChangeArrowheads="1"/>
          </p:cNvSpPr>
          <p:nvPr/>
        </p:nvSpPr>
        <p:spPr bwMode="auto">
          <a:xfrm>
            <a:off x="152400" y="5321300"/>
            <a:ext cx="8915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800"/>
              <a:t>C</a:t>
            </a:r>
            <a:r>
              <a:rPr lang="vi-VN" altLang="en-US" sz="2800"/>
              <a:t>húng ta đang ở tâm thất trái, và chúng ta có rất nhiều công việc để làm. </a:t>
            </a:r>
            <a:r>
              <a:rPr lang="en-US" altLang="en-US" sz="2800"/>
              <a:t>Hệ tuần hoàn</a:t>
            </a:r>
            <a:r>
              <a:rPr lang="vi-VN" altLang="en-US" sz="2800"/>
              <a:t> vận chuyển bằng oxy </a:t>
            </a:r>
            <a:r>
              <a:rPr lang="en-US" altLang="en-US" sz="2800"/>
              <a:t>trong máu </a:t>
            </a:r>
            <a:r>
              <a:rPr lang="vi-VN" altLang="en-US" sz="2800"/>
              <a:t>thông qua các động mạch chính được gọi là động mạch chủ</a:t>
            </a:r>
            <a:endParaRPr lang="en-US" altLang="en-US" sz="2800"/>
          </a:p>
        </p:txBody>
      </p:sp>
      <p:sp>
        <p:nvSpPr>
          <p:cNvPr id="3584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3584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3584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pic>
        <p:nvPicPr>
          <p:cNvPr id="358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4549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152400"/>
            <a:ext cx="8991600" cy="1139825"/>
          </a:xfrm>
        </p:spPr>
        <p:txBody>
          <a:bodyPr anchor="ctr"/>
          <a:lstStyle/>
          <a:p>
            <a:pPr algn="ctr" eaLnBrk="1" hangingPunct="1"/>
            <a:r>
              <a:rPr lang="en-US" altLang="en-US" sz="3200" b="1" smtClean="0">
                <a:latin typeface="Times New Roman" pitchFamily="18" charset="0"/>
                <a:cs typeface="Times New Roman" pitchFamily="18" charset="0"/>
              </a:rPr>
              <a:t>LÀM QUEN VỚI GIẢI PHẪU CƠ THỂ NGƯỜI </a:t>
            </a:r>
            <a:br>
              <a:rPr lang="en-US" altLang="en-US" sz="3200" b="1" smtClean="0">
                <a:latin typeface="Times New Roman" pitchFamily="18" charset="0"/>
                <a:cs typeface="Times New Roman" pitchFamily="18" charset="0"/>
              </a:rPr>
            </a:br>
            <a:r>
              <a:rPr lang="en-US" altLang="en-US" sz="3200" b="1" smtClean="0">
                <a:latin typeface="Times New Roman" pitchFamily="18" charset="0"/>
                <a:cs typeface="Times New Roman" pitchFamily="18" charset="0"/>
              </a:rPr>
              <a:t>BẰNG PHẦN MỀM ANATOMY</a:t>
            </a:r>
            <a:endParaRPr lang="en-US" altLang="en-US" sz="3200" b="1" smtClean="0">
              <a:solidFill>
                <a:srgbClr val="CC0000"/>
              </a:solidFill>
              <a:latin typeface="Times New Roman" pitchFamily="18" charset="0"/>
              <a:cs typeface="Times New Roman" pitchFamily="18" charset="0"/>
            </a:endParaRPr>
          </a:p>
        </p:txBody>
      </p:sp>
      <p:sp>
        <p:nvSpPr>
          <p:cNvPr id="15365" name="Text Box 5"/>
          <p:cNvSpPr txBox="1">
            <a:spLocks noChangeArrowheads="1"/>
          </p:cNvSpPr>
          <p:nvPr/>
        </p:nvSpPr>
        <p:spPr bwMode="auto">
          <a:xfrm>
            <a:off x="152400" y="1143000"/>
            <a:ext cx="3429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200" b="1" u="sng">
                <a:solidFill>
                  <a:srgbClr val="2011E5"/>
                </a:solidFill>
                <a:latin typeface="Arial" charset="0"/>
              </a:rPr>
              <a:t>Giới thiệu phần mềm</a:t>
            </a:r>
          </a:p>
        </p:txBody>
      </p:sp>
      <p:sp>
        <p:nvSpPr>
          <p:cNvPr id="18436" name="Line 21"/>
          <p:cNvSpPr>
            <a:spLocks noChangeShapeType="1"/>
          </p:cNvSpPr>
          <p:nvPr/>
        </p:nvSpPr>
        <p:spPr bwMode="auto">
          <a:xfrm>
            <a:off x="0" y="1143000"/>
            <a:ext cx="9144000" cy="0"/>
          </a:xfrm>
          <a:prstGeom prst="line">
            <a:avLst/>
          </a:prstGeom>
          <a:noFill/>
          <a:ln w="9525" cap="rnd">
            <a:solidFill>
              <a:srgbClr val="99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6"/>
          <p:cNvSpPr txBox="1">
            <a:spLocks noChangeArrowheads="1"/>
          </p:cNvSpPr>
          <p:nvPr/>
        </p:nvSpPr>
        <p:spPr bwMode="auto">
          <a:xfrm>
            <a:off x="381000" y="3657600"/>
            <a:ext cx="8382000"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a:lnSpc>
                <a:spcPct val="110000"/>
              </a:lnSpc>
              <a:spcBef>
                <a:spcPct val="50000"/>
              </a:spcBef>
              <a:buFont typeface="Wingdings" pitchFamily="2" charset="2"/>
              <a:buChar char="@"/>
            </a:pPr>
            <a:r>
              <a:rPr lang="en-US" altLang="en-US" sz="3600" b="1" i="1">
                <a:solidFill>
                  <a:srgbClr val="000000"/>
                </a:solidFill>
                <a:cs typeface="Times New Roman" pitchFamily="18" charset="0"/>
              </a:rPr>
              <a:t> </a:t>
            </a:r>
            <a:r>
              <a:rPr lang="es-ES" altLang="en-US" sz="3600">
                <a:cs typeface="Times New Roman" pitchFamily="18" charset="0"/>
              </a:rPr>
              <a:t>Mục đích của phần mềm này là giúp quan sát các hệ trong cơ thể một cách trực quan hơn. Hỗ trợ tốt cho môn Sinh học. </a:t>
            </a:r>
            <a:endParaRPr lang="en-US" altLang="en-US" sz="3600">
              <a:cs typeface="Times New Roman" pitchFamily="18" charset="0"/>
            </a:endParaRPr>
          </a:p>
        </p:txBody>
      </p:sp>
      <p:sp>
        <p:nvSpPr>
          <p:cNvPr id="17" name="Rounded Rectangular Callout 16"/>
          <p:cNvSpPr/>
          <p:nvPr/>
        </p:nvSpPr>
        <p:spPr>
          <a:xfrm>
            <a:off x="2590800" y="1776413"/>
            <a:ext cx="6400800" cy="1508125"/>
          </a:xfrm>
          <a:prstGeom prst="wedgeRoundRectCallout">
            <a:avLst>
              <a:gd name="adj1" fmla="val -62653"/>
              <a:gd name="adj2" fmla="val -188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3200" b="1">
                <a:solidFill>
                  <a:schemeClr val="bg1"/>
                </a:solidFill>
                <a:latin typeface="Times New Roman" pitchFamily="18" charset="0"/>
              </a:rPr>
              <a:t>Hãy giới thiệu sơ lược về phần mềm </a:t>
            </a:r>
            <a:r>
              <a:rPr lang="en-US" sz="3200" b="1">
                <a:solidFill>
                  <a:srgbClr val="FFFFFF"/>
                </a:solidFill>
              </a:rPr>
              <a:t>ANATOMY</a:t>
            </a:r>
            <a:r>
              <a:rPr lang="en-US" altLang="en-US" sz="3200" b="1">
                <a:solidFill>
                  <a:schemeClr val="bg1"/>
                </a:solidFill>
                <a:latin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strips(downLeft)">
                                      <p:cBhvr>
                                        <p:cTn id="12" dur="500"/>
                                        <p:tgtEl>
                                          <p:spTgt spid="15365"/>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15365" grpId="0"/>
      <p:bldP spid="15" grpId="0"/>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7813"/>
            <a:ext cx="4572000" cy="784225"/>
          </a:xfrm>
        </p:spPr>
        <p:txBody>
          <a:bodyPr/>
          <a:lstStyle/>
          <a:p>
            <a:pPr eaLnBrk="1" hangingPunct="1"/>
            <a:r>
              <a:rPr lang="en-US" altLang="en-US" sz="3800" smtClean="0">
                <a:latin typeface="Times New Roman" pitchFamily="18" charset="0"/>
              </a:rPr>
              <a:t>4. Hệ tuần hoàn</a:t>
            </a:r>
          </a:p>
        </p:txBody>
      </p:sp>
      <p:sp>
        <p:nvSpPr>
          <p:cNvPr id="36867" name="Rectangle 5"/>
          <p:cNvSpPr>
            <a:spLocks noChangeArrowheads="1"/>
          </p:cNvSpPr>
          <p:nvPr/>
        </p:nvSpPr>
        <p:spPr bwMode="auto">
          <a:xfrm>
            <a:off x="152400" y="5321300"/>
            <a:ext cx="8915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800"/>
              <a:t>Đ</a:t>
            </a:r>
            <a:r>
              <a:rPr lang="vi-VN" altLang="en-US" sz="2800"/>
              <a:t>ộng mạch chủ</a:t>
            </a:r>
            <a:r>
              <a:rPr lang="en-US" altLang="en-US" sz="2800"/>
              <a:t> đưa máu và chất dinh dưỡng, O</a:t>
            </a:r>
            <a:r>
              <a:rPr lang="en-US" altLang="en-US" sz="2800" baseline="-25000"/>
              <a:t>2 </a:t>
            </a:r>
            <a:r>
              <a:rPr lang="en-US" altLang="en-US" sz="2800"/>
              <a:t>và được vòng về các động mạch nhỏ và các mao mạch đến mọi cơ quan trong cơ thể, và nhận khí cacbonic và chất thải. </a:t>
            </a:r>
          </a:p>
        </p:txBody>
      </p:sp>
      <p:sp>
        <p:nvSpPr>
          <p:cNvPr id="3686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3686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3687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pic>
        <p:nvPicPr>
          <p:cNvPr id="3687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68375"/>
            <a:ext cx="7086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7813"/>
            <a:ext cx="4572000" cy="784225"/>
          </a:xfrm>
        </p:spPr>
        <p:txBody>
          <a:bodyPr/>
          <a:lstStyle/>
          <a:p>
            <a:pPr eaLnBrk="1" hangingPunct="1"/>
            <a:r>
              <a:rPr lang="en-US" altLang="en-US" sz="3800" smtClean="0">
                <a:latin typeface="Times New Roman" pitchFamily="18" charset="0"/>
              </a:rPr>
              <a:t>4. Hệ tuần hoàn</a:t>
            </a:r>
          </a:p>
        </p:txBody>
      </p:sp>
      <p:sp>
        <p:nvSpPr>
          <p:cNvPr id="37891" name="Rectangle 5"/>
          <p:cNvSpPr>
            <a:spLocks noChangeArrowheads="1"/>
          </p:cNvSpPr>
          <p:nvPr/>
        </p:nvSpPr>
        <p:spPr bwMode="auto">
          <a:xfrm>
            <a:off x="152400" y="5321300"/>
            <a:ext cx="8915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800"/>
              <a:t>Bây giờ chúng ta băng qua 1 tỉnh mạch, hãy nhìn vào những van. Chúng ngăn máu đến từ phía sau, đưa vào tâm nhĩ phải và các tĩnh mạch, tạo nên 1 vòng tuần hoàn máu.</a:t>
            </a:r>
          </a:p>
        </p:txBody>
      </p:sp>
      <p:sp>
        <p:nvSpPr>
          <p:cNvPr id="3789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3789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3789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pic>
        <p:nvPicPr>
          <p:cNvPr id="378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31520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7813"/>
            <a:ext cx="4572000" cy="784225"/>
          </a:xfrm>
        </p:spPr>
        <p:txBody>
          <a:bodyPr/>
          <a:lstStyle/>
          <a:p>
            <a:pPr eaLnBrk="1" hangingPunct="1"/>
            <a:r>
              <a:rPr lang="en-US" altLang="en-US" sz="3800" smtClean="0">
                <a:latin typeface="Times New Roman" pitchFamily="18" charset="0"/>
              </a:rPr>
              <a:t>4. Hệ tuần hoàn</a:t>
            </a:r>
          </a:p>
        </p:txBody>
      </p:sp>
      <p:sp>
        <p:nvSpPr>
          <p:cNvPr id="38915" name="Rectangle 5"/>
          <p:cNvSpPr>
            <a:spLocks noChangeArrowheads="1"/>
          </p:cNvSpPr>
          <p:nvPr/>
        </p:nvSpPr>
        <p:spPr bwMode="auto">
          <a:xfrm>
            <a:off x="152400" y="5675313"/>
            <a:ext cx="891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800"/>
              <a:t>Bây giờ chúng ta băng qua tâm thất phải và đi đến động mạch phổi. Khi chúng mang chất khử oxy máu.</a:t>
            </a:r>
          </a:p>
        </p:txBody>
      </p:sp>
      <p:sp>
        <p:nvSpPr>
          <p:cNvPr id="3891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389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389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pic>
        <p:nvPicPr>
          <p:cNvPr id="389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6950"/>
            <a:ext cx="78486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7813"/>
            <a:ext cx="4572000" cy="784225"/>
          </a:xfrm>
        </p:spPr>
        <p:txBody>
          <a:bodyPr/>
          <a:lstStyle/>
          <a:p>
            <a:pPr eaLnBrk="1" hangingPunct="1"/>
            <a:r>
              <a:rPr lang="en-US" altLang="en-US" sz="3800" smtClean="0">
                <a:latin typeface="Times New Roman" pitchFamily="18" charset="0"/>
              </a:rPr>
              <a:t>4. Hệ tuần hoàn</a:t>
            </a:r>
          </a:p>
        </p:txBody>
      </p:sp>
      <p:sp>
        <p:nvSpPr>
          <p:cNvPr id="39939" name="Rectangle 5"/>
          <p:cNvSpPr>
            <a:spLocks noChangeArrowheads="1"/>
          </p:cNvSpPr>
          <p:nvPr/>
        </p:nvSpPr>
        <p:spPr bwMode="auto">
          <a:xfrm>
            <a:off x="152400" y="5675313"/>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800"/>
              <a:t>Tại đó máu tự làm đầy oxy và giải phóng khí cacbonic và chúng sẵn sàng trở về tim sau đó đưa về tâm nhĩ trái.</a:t>
            </a:r>
          </a:p>
        </p:txBody>
      </p:sp>
      <p:sp>
        <p:nvSpPr>
          <p:cNvPr id="3994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399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3994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pic>
        <p:nvPicPr>
          <p:cNvPr id="3994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5175" y="914400"/>
            <a:ext cx="7689850"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7813"/>
            <a:ext cx="4572000" cy="784225"/>
          </a:xfrm>
        </p:spPr>
        <p:txBody>
          <a:bodyPr/>
          <a:lstStyle/>
          <a:p>
            <a:pPr eaLnBrk="1" hangingPunct="1"/>
            <a:r>
              <a:rPr lang="en-US" altLang="en-US" sz="3800" smtClean="0">
                <a:latin typeface="Times New Roman" pitchFamily="18" charset="0"/>
              </a:rPr>
              <a:t>4. Hệ tuần hoàn</a:t>
            </a:r>
          </a:p>
        </p:txBody>
      </p:sp>
      <p:sp>
        <p:nvSpPr>
          <p:cNvPr id="40963" name="Rectangle 5"/>
          <p:cNvSpPr>
            <a:spLocks noChangeArrowheads="1"/>
          </p:cNvSpPr>
          <p:nvPr/>
        </p:nvSpPr>
        <p:spPr bwMode="auto">
          <a:xfrm>
            <a:off x="152400" y="5181600"/>
            <a:ext cx="891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400"/>
              <a:t>Tuyệt vời. Chúng ta đã hoàn thành quy trình lưu thông, lưu thông tuần hoàn trong phổi, chúng ta cũng đã hoàn thành 2 vòng tuần hoàn trong tim (khử oxy máu đến từ phổi mà không khử oxy từ các bộ phận còn lại trong cơ thể). Đó hoàn toàn là sự lưu thông. </a:t>
            </a:r>
          </a:p>
        </p:txBody>
      </p:sp>
      <p:sp>
        <p:nvSpPr>
          <p:cNvPr id="4096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4096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4096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pic>
        <p:nvPicPr>
          <p:cNvPr id="409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 y="914400"/>
            <a:ext cx="7620000"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6"/>
          <p:cNvSpPr txBox="1">
            <a:spLocks noChangeArrowheads="1"/>
          </p:cNvSpPr>
          <p:nvPr/>
        </p:nvSpPr>
        <p:spPr bwMode="auto">
          <a:xfrm>
            <a:off x="3368675" y="22860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en-US" altLang="en-US">
              <a:solidFill>
                <a:srgbClr val="000000"/>
              </a:solidFill>
              <a:latin typeface="Arial" charset="0"/>
            </a:endParaRPr>
          </a:p>
        </p:txBody>
      </p:sp>
      <p:graphicFrame>
        <p:nvGraphicFramePr>
          <p:cNvPr id="43064" name="Group 56"/>
          <p:cNvGraphicFramePr>
            <a:graphicFrameLocks noGrp="1"/>
          </p:cNvGraphicFramePr>
          <p:nvPr/>
        </p:nvGraphicFramePr>
        <p:xfrm>
          <a:off x="4587875" y="914400"/>
          <a:ext cx="4419600" cy="5443538"/>
        </p:xfrm>
        <a:graphic>
          <a:graphicData uri="http://schemas.openxmlformats.org/drawingml/2006/table">
            <a:tbl>
              <a:tblPr/>
              <a:tblGrid>
                <a:gridCol w="1208088"/>
                <a:gridCol w="1606550"/>
                <a:gridCol w="1604962"/>
              </a:tblGrid>
              <a:tr h="1244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VNI-Times" pitchFamily="2" charset="0"/>
                          <a:cs typeface="Times New Roman" pitchFamily="18" charset="0"/>
                        </a:rPr>
                        <a:t>ÑAËC ÑIEÅM SO SAÙNH</a:t>
                      </a:r>
                      <a:endParaRPr kumimoji="0" lang="en-US" altLang="en-US" sz="1800" b="1" i="1" u="none" strike="noStrike" cap="none" normalizeH="0" baseline="0" smtClean="0">
                        <a:ln>
                          <a:noFill/>
                        </a:ln>
                        <a:solidFill>
                          <a:schemeClr val="tx1"/>
                        </a:solidFill>
                        <a:effectLst/>
                        <a:latin typeface="VNI-Times" pitchFamily="2"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1" u="none" strike="noStrike" cap="none" normalizeH="0" baseline="0" smtClean="0">
                          <a:ln>
                            <a:noFill/>
                          </a:ln>
                          <a:solidFill>
                            <a:schemeClr val="tx1"/>
                          </a:solidFill>
                          <a:effectLst/>
                          <a:latin typeface="VNI-Times" pitchFamily="2" charset="0"/>
                          <a:cs typeface="Times New Roman" pitchFamily="18" charset="0"/>
                        </a:rPr>
                        <a:t>VOØNG TUAÀN HOAØN NHOÛ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1" u="none" strike="noStrike" cap="none" normalizeH="0" baseline="0" smtClean="0">
                          <a:ln>
                            <a:noFill/>
                          </a:ln>
                          <a:solidFill>
                            <a:schemeClr val="tx1"/>
                          </a:solidFill>
                          <a:effectLst/>
                          <a:latin typeface="VNI-Times" pitchFamily="2" charset="0"/>
                          <a:cs typeface="Times New Roman" pitchFamily="18" charset="0"/>
                        </a:rPr>
                        <a:t>VOØNG TUAÀN                HOAØN   LÔÙN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5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VNI-Times" pitchFamily="2" charset="0"/>
                          <a:cs typeface="Arial" charset="0"/>
                        </a:rPr>
                        <a:t>Ñöôøng ñi cuûa maùu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VNI-Times" pitchFamily="2"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5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VNI-Times" pitchFamily="2" charset="0"/>
                          <a:cs typeface="Arial" charset="0"/>
                        </a:rPr>
                        <a:t>Vai troø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8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VNI-Times" pitchFamily="2" charset="0"/>
                          <a:cs typeface="Arial" charset="0"/>
                        </a:rPr>
                        <a:t>Ñoä daøi voøng vaän chuyeån cuûa maùu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09" name="Rectangle 29"/>
          <p:cNvSpPr>
            <a:spLocks noChangeArrowheads="1"/>
          </p:cNvSpPr>
          <p:nvPr/>
        </p:nvSpPr>
        <p:spPr bwMode="auto">
          <a:xfrm>
            <a:off x="5730875" y="2286000"/>
            <a:ext cx="1627188" cy="10699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4127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kumimoji="1" lang="en-US" altLang="en-US" sz="1600" b="1">
                <a:solidFill>
                  <a:srgbClr val="000000"/>
                </a:solidFill>
                <a:latin typeface="VNI-Times" pitchFamily="2" charset="0"/>
              </a:rPr>
              <a:t>Töø TTP theo ĐMP ñeán 2 laù phoåi ,theo TMP veà TNT</a:t>
            </a:r>
          </a:p>
        </p:txBody>
      </p:sp>
      <p:sp>
        <p:nvSpPr>
          <p:cNvPr id="42010" name="Rectangle 59"/>
          <p:cNvSpPr>
            <a:spLocks noChangeArrowheads="1"/>
          </p:cNvSpPr>
          <p:nvPr/>
        </p:nvSpPr>
        <p:spPr bwMode="auto">
          <a:xfrm>
            <a:off x="7391400" y="2133600"/>
            <a:ext cx="1524000" cy="155892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4127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kumimoji="1" lang="en-US" altLang="en-US" sz="1600" b="1">
                <a:solidFill>
                  <a:srgbClr val="000000"/>
                </a:solidFill>
                <a:latin typeface="VNI-Times" pitchFamily="2" charset="0"/>
              </a:rPr>
              <a:t>Töø TTP theo ĐMCû ñeán caùc teá baøo roài theo TMC treân vaø TMC döôùi roài veà TNP</a:t>
            </a:r>
            <a:r>
              <a:rPr kumimoji="1" lang="en-US" altLang="en-US" sz="1600" b="1">
                <a:solidFill>
                  <a:srgbClr val="FF0066"/>
                </a:solidFill>
                <a:latin typeface="VNI-Times" pitchFamily="2" charset="0"/>
              </a:rPr>
              <a:t> </a:t>
            </a:r>
          </a:p>
        </p:txBody>
      </p:sp>
      <p:sp>
        <p:nvSpPr>
          <p:cNvPr id="9277" name="Text Box 61"/>
          <p:cNvSpPr txBox="1">
            <a:spLocks noChangeArrowheads="1"/>
          </p:cNvSpPr>
          <p:nvPr/>
        </p:nvSpPr>
        <p:spPr bwMode="auto">
          <a:xfrm>
            <a:off x="168275" y="958850"/>
            <a:ext cx="411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b="1" i="1">
                <a:solidFill>
                  <a:srgbClr val="0000CC"/>
                </a:solidFill>
              </a:rPr>
              <a:t>Các em hãy quan sát đường đi của máu trong cơ thể</a:t>
            </a:r>
            <a:r>
              <a:rPr lang="en-US" altLang="en-US" b="1" i="1">
                <a:solidFill>
                  <a:srgbClr val="0000CC"/>
                </a:solidFill>
                <a:latin typeface="Arial" charset="0"/>
              </a:rPr>
              <a:t> </a:t>
            </a:r>
          </a:p>
        </p:txBody>
      </p:sp>
      <p:grpSp>
        <p:nvGrpSpPr>
          <p:cNvPr id="9278" name="Group 62"/>
          <p:cNvGrpSpPr>
            <a:grpSpLocks/>
          </p:cNvGrpSpPr>
          <p:nvPr/>
        </p:nvGrpSpPr>
        <p:grpSpPr bwMode="auto">
          <a:xfrm>
            <a:off x="244475" y="1447800"/>
            <a:ext cx="4267200" cy="4038600"/>
            <a:chOff x="2064" y="633"/>
            <a:chExt cx="3604" cy="3305"/>
          </a:xfrm>
        </p:grpSpPr>
        <p:pic>
          <p:nvPicPr>
            <p:cNvPr id="42036" name="Picture 63" descr="BIGcirculation-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64" y="960"/>
              <a:ext cx="3604" cy="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7" name="Picture 64" descr="QUES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3" y="633"/>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81" name="Picture 65" descr="0809_CardiovascularSystm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90600"/>
            <a:ext cx="4435475" cy="5638800"/>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82" name="Line 66"/>
          <p:cNvSpPr>
            <a:spLocks noChangeShapeType="1"/>
          </p:cNvSpPr>
          <p:nvPr/>
        </p:nvSpPr>
        <p:spPr bwMode="auto">
          <a:xfrm flipV="1">
            <a:off x="2530475" y="2493963"/>
            <a:ext cx="760413" cy="1068387"/>
          </a:xfrm>
          <a:prstGeom prst="line">
            <a:avLst/>
          </a:prstGeom>
          <a:noFill/>
          <a:ln w="889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3" name="Line 67"/>
          <p:cNvSpPr>
            <a:spLocks noChangeShapeType="1"/>
          </p:cNvSpPr>
          <p:nvPr/>
        </p:nvSpPr>
        <p:spPr bwMode="auto">
          <a:xfrm>
            <a:off x="2530475" y="3409950"/>
            <a:ext cx="736600" cy="1241425"/>
          </a:xfrm>
          <a:prstGeom prst="line">
            <a:avLst/>
          </a:prstGeom>
          <a:noFill/>
          <a:ln w="889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4" name="Line 68"/>
          <p:cNvSpPr>
            <a:spLocks noChangeShapeType="1"/>
          </p:cNvSpPr>
          <p:nvPr/>
        </p:nvSpPr>
        <p:spPr bwMode="auto">
          <a:xfrm flipH="1" flipV="1">
            <a:off x="1235075" y="3409950"/>
            <a:ext cx="803275" cy="277813"/>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5" name="Line 69"/>
          <p:cNvSpPr>
            <a:spLocks noChangeShapeType="1"/>
          </p:cNvSpPr>
          <p:nvPr/>
        </p:nvSpPr>
        <p:spPr bwMode="auto">
          <a:xfrm flipV="1">
            <a:off x="2281238" y="3409950"/>
            <a:ext cx="1163637" cy="3048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6" name="Freeform 70"/>
          <p:cNvSpPr>
            <a:spLocks/>
          </p:cNvSpPr>
          <p:nvPr/>
        </p:nvSpPr>
        <p:spPr bwMode="auto">
          <a:xfrm flipH="1">
            <a:off x="2349500" y="3756025"/>
            <a:ext cx="762000" cy="76200"/>
          </a:xfrm>
          <a:custGeom>
            <a:avLst/>
            <a:gdLst>
              <a:gd name="T0" fmla="*/ 0 w 336"/>
              <a:gd name="T1" fmla="*/ 2147483647 h 112"/>
              <a:gd name="T2" fmla="*/ 2147483647 w 336"/>
              <a:gd name="T3" fmla="*/ 2147483647 h 112"/>
              <a:gd name="T4" fmla="*/ 2147483647 w 336"/>
              <a:gd name="T5" fmla="*/ 2147483647 h 112"/>
              <a:gd name="T6" fmla="*/ 0 60000 65536"/>
              <a:gd name="T7" fmla="*/ 0 60000 65536"/>
              <a:gd name="T8" fmla="*/ 0 60000 65536"/>
            </a:gdLst>
            <a:ahLst/>
            <a:cxnLst>
              <a:cxn ang="T6">
                <a:pos x="T0" y="T1"/>
              </a:cxn>
              <a:cxn ang="T7">
                <a:pos x="T2" y="T3"/>
              </a:cxn>
              <a:cxn ang="T8">
                <a:pos x="T4" y="T5"/>
              </a:cxn>
            </a:cxnLst>
            <a:rect l="0" t="0" r="r" b="b"/>
            <a:pathLst>
              <a:path w="336" h="112">
                <a:moveTo>
                  <a:pt x="0" y="16"/>
                </a:moveTo>
                <a:cubicBezTo>
                  <a:pt x="68" y="8"/>
                  <a:pt x="136" y="0"/>
                  <a:pt x="192" y="16"/>
                </a:cubicBezTo>
                <a:cubicBezTo>
                  <a:pt x="248" y="32"/>
                  <a:pt x="304" y="88"/>
                  <a:pt x="336" y="112"/>
                </a:cubicBezTo>
              </a:path>
            </a:pathLst>
          </a:custGeom>
          <a:noFill/>
          <a:ln w="5715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7" name="Freeform 71"/>
          <p:cNvSpPr>
            <a:spLocks/>
          </p:cNvSpPr>
          <p:nvPr/>
        </p:nvSpPr>
        <p:spPr bwMode="auto">
          <a:xfrm>
            <a:off x="1539875" y="3790950"/>
            <a:ext cx="914400" cy="152400"/>
          </a:xfrm>
          <a:custGeom>
            <a:avLst/>
            <a:gdLst>
              <a:gd name="T0" fmla="*/ 0 w 336"/>
              <a:gd name="T1" fmla="*/ 2147483647 h 112"/>
              <a:gd name="T2" fmla="*/ 2147483647 w 336"/>
              <a:gd name="T3" fmla="*/ 2147483647 h 112"/>
              <a:gd name="T4" fmla="*/ 2147483647 w 336"/>
              <a:gd name="T5" fmla="*/ 2147483647 h 112"/>
              <a:gd name="T6" fmla="*/ 0 60000 65536"/>
              <a:gd name="T7" fmla="*/ 0 60000 65536"/>
              <a:gd name="T8" fmla="*/ 0 60000 65536"/>
            </a:gdLst>
            <a:ahLst/>
            <a:cxnLst>
              <a:cxn ang="T6">
                <a:pos x="T0" y="T1"/>
              </a:cxn>
              <a:cxn ang="T7">
                <a:pos x="T2" y="T3"/>
              </a:cxn>
              <a:cxn ang="T8">
                <a:pos x="T4" y="T5"/>
              </a:cxn>
            </a:cxnLst>
            <a:rect l="0" t="0" r="r" b="b"/>
            <a:pathLst>
              <a:path w="336" h="112">
                <a:moveTo>
                  <a:pt x="0" y="16"/>
                </a:moveTo>
                <a:cubicBezTo>
                  <a:pt x="68" y="8"/>
                  <a:pt x="136" y="0"/>
                  <a:pt x="192" y="16"/>
                </a:cubicBezTo>
                <a:cubicBezTo>
                  <a:pt x="248" y="32"/>
                  <a:pt x="304" y="88"/>
                  <a:pt x="336" y="112"/>
                </a:cubicBezTo>
              </a:path>
            </a:pathLst>
          </a:custGeom>
          <a:noFill/>
          <a:ln w="5715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8" name="Arc 72"/>
          <p:cNvSpPr>
            <a:spLocks/>
          </p:cNvSpPr>
          <p:nvPr/>
        </p:nvSpPr>
        <p:spPr bwMode="auto">
          <a:xfrm rot="-2473482">
            <a:off x="3400425" y="3281363"/>
            <a:ext cx="407988" cy="814387"/>
          </a:xfrm>
          <a:custGeom>
            <a:avLst/>
            <a:gdLst>
              <a:gd name="T0" fmla="*/ 475023129 w 21600"/>
              <a:gd name="T1" fmla="*/ 0 h 39990"/>
              <a:gd name="T2" fmla="*/ 1372762361 w 21600"/>
              <a:gd name="T3" fmla="*/ 2147483647 h 39990"/>
              <a:gd name="T4" fmla="*/ 0 w 21600"/>
              <a:gd name="T5" fmla="*/ 2147483647 h 39990"/>
              <a:gd name="T6" fmla="*/ 0 60000 65536"/>
              <a:gd name="T7" fmla="*/ 0 60000 65536"/>
              <a:gd name="T8" fmla="*/ 0 60000 65536"/>
            </a:gdLst>
            <a:ahLst/>
            <a:cxnLst>
              <a:cxn ang="T6">
                <a:pos x="T0" y="T1"/>
              </a:cxn>
              <a:cxn ang="T7">
                <a:pos x="T2" y="T3"/>
              </a:cxn>
              <a:cxn ang="T8">
                <a:pos x="T4" y="T5"/>
              </a:cxn>
            </a:cxnLst>
            <a:rect l="0" t="0" r="r" b="b"/>
            <a:pathLst>
              <a:path w="21600" h="39990" fill="none" extrusionOk="0">
                <a:moveTo>
                  <a:pt x="3732" y="-1"/>
                </a:moveTo>
                <a:cubicBezTo>
                  <a:pt x="14063" y="1812"/>
                  <a:pt x="21600" y="10785"/>
                  <a:pt x="21600" y="21275"/>
                </a:cubicBezTo>
                <a:cubicBezTo>
                  <a:pt x="21600" y="28998"/>
                  <a:pt x="17476" y="36133"/>
                  <a:pt x="10784" y="39989"/>
                </a:cubicBezTo>
              </a:path>
              <a:path w="21600" h="39990" stroke="0" extrusionOk="0">
                <a:moveTo>
                  <a:pt x="3732" y="-1"/>
                </a:moveTo>
                <a:cubicBezTo>
                  <a:pt x="14063" y="1812"/>
                  <a:pt x="21600" y="10785"/>
                  <a:pt x="21600" y="21275"/>
                </a:cubicBezTo>
                <a:cubicBezTo>
                  <a:pt x="21600" y="28998"/>
                  <a:pt x="17476" y="36133"/>
                  <a:pt x="10784" y="39989"/>
                </a:cubicBezTo>
                <a:lnTo>
                  <a:pt x="0" y="21275"/>
                </a:lnTo>
                <a:lnTo>
                  <a:pt x="3732" y="-1"/>
                </a:lnTo>
                <a:close/>
              </a:path>
            </a:pathLst>
          </a:custGeom>
          <a:noFill/>
          <a:ln w="57150">
            <a:solidFill>
              <a:srgbClr val="0000FF"/>
            </a:solidFill>
            <a:round/>
            <a:headEnd/>
            <a:tailEnd type="triangle" w="med" len="me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9" name="Arc 73"/>
          <p:cNvSpPr>
            <a:spLocks/>
          </p:cNvSpPr>
          <p:nvPr/>
        </p:nvSpPr>
        <p:spPr bwMode="auto">
          <a:xfrm rot="6223997">
            <a:off x="823119" y="3385344"/>
            <a:ext cx="508000" cy="512762"/>
          </a:xfrm>
          <a:custGeom>
            <a:avLst/>
            <a:gdLst>
              <a:gd name="T0" fmla="*/ 2147483647 w 31236"/>
              <a:gd name="T1" fmla="*/ 2147483647 h 30073"/>
              <a:gd name="T2" fmla="*/ 121097208 w 31236"/>
              <a:gd name="T3" fmla="*/ 0 h 30073"/>
              <a:gd name="T4" fmla="*/ 1511078331 w 31236"/>
              <a:gd name="T5" fmla="*/ 716135058 h 30073"/>
              <a:gd name="T6" fmla="*/ 0 60000 65536"/>
              <a:gd name="T7" fmla="*/ 0 60000 65536"/>
              <a:gd name="T8" fmla="*/ 0 60000 65536"/>
            </a:gdLst>
            <a:ahLst/>
            <a:cxnLst>
              <a:cxn ang="T6">
                <a:pos x="T0" y="T1"/>
              </a:cxn>
              <a:cxn ang="T7">
                <a:pos x="T2" y="T3"/>
              </a:cxn>
              <a:cxn ang="T8">
                <a:pos x="T4" y="T5"/>
              </a:cxn>
            </a:cxnLst>
            <a:rect l="0" t="0" r="r" b="b"/>
            <a:pathLst>
              <a:path w="31236" h="30073" fill="none" extrusionOk="0">
                <a:moveTo>
                  <a:pt x="31236" y="27804"/>
                </a:moveTo>
                <a:cubicBezTo>
                  <a:pt x="28243" y="29296"/>
                  <a:pt x="24944" y="30073"/>
                  <a:pt x="21600" y="30073"/>
                </a:cubicBezTo>
                <a:cubicBezTo>
                  <a:pt x="9670" y="30073"/>
                  <a:pt x="0" y="20402"/>
                  <a:pt x="0" y="8473"/>
                </a:cubicBezTo>
                <a:cubicBezTo>
                  <a:pt x="0" y="5560"/>
                  <a:pt x="588" y="2678"/>
                  <a:pt x="1731" y="0"/>
                </a:cubicBezTo>
              </a:path>
              <a:path w="31236" h="30073" stroke="0" extrusionOk="0">
                <a:moveTo>
                  <a:pt x="31236" y="27804"/>
                </a:moveTo>
                <a:cubicBezTo>
                  <a:pt x="28243" y="29296"/>
                  <a:pt x="24944" y="30073"/>
                  <a:pt x="21600" y="30073"/>
                </a:cubicBezTo>
                <a:cubicBezTo>
                  <a:pt x="9670" y="30073"/>
                  <a:pt x="0" y="20402"/>
                  <a:pt x="0" y="8473"/>
                </a:cubicBezTo>
                <a:cubicBezTo>
                  <a:pt x="0" y="5560"/>
                  <a:pt x="588" y="2678"/>
                  <a:pt x="1731" y="0"/>
                </a:cubicBezTo>
                <a:lnTo>
                  <a:pt x="21600" y="8473"/>
                </a:lnTo>
                <a:lnTo>
                  <a:pt x="31236" y="27804"/>
                </a:lnTo>
                <a:close/>
              </a:path>
            </a:pathLst>
          </a:custGeom>
          <a:noFill/>
          <a:ln w="57150">
            <a:solidFill>
              <a:srgbClr val="0000FF"/>
            </a:solidFill>
            <a:round/>
            <a:headEnd type="triangle" w="med" len="me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0" name="AutoShape 74"/>
          <p:cNvSpPr>
            <a:spLocks noChangeArrowheads="1"/>
          </p:cNvSpPr>
          <p:nvPr/>
        </p:nvSpPr>
        <p:spPr bwMode="auto">
          <a:xfrm>
            <a:off x="755650" y="3835400"/>
            <a:ext cx="914400" cy="301625"/>
          </a:xfrm>
          <a:prstGeom prst="curvedUpArrow">
            <a:avLst>
              <a:gd name="adj1" fmla="val 46835"/>
              <a:gd name="adj2" fmla="val 114204"/>
              <a:gd name="adj3" fmla="val 33333"/>
            </a:avLst>
          </a:prstGeom>
          <a:solidFill>
            <a:srgbClr val="FF0000">
              <a:alpha val="79999"/>
            </a:srgbClr>
          </a:solidFill>
          <a:ln>
            <a:noFill/>
          </a:ln>
          <a:effectLst/>
          <a:extLst>
            <a:ext uri="{91240B29-F687-4F45-9708-019B960494DF}">
              <a14:hiddenLine xmlns:a14="http://schemas.microsoft.com/office/drawing/2010/main" w="31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Arial" charset="0"/>
            </a:endParaRPr>
          </a:p>
        </p:txBody>
      </p:sp>
      <p:sp>
        <p:nvSpPr>
          <p:cNvPr id="9291" name="AutoShape 75"/>
          <p:cNvSpPr>
            <a:spLocks noChangeArrowheads="1"/>
          </p:cNvSpPr>
          <p:nvPr/>
        </p:nvSpPr>
        <p:spPr bwMode="auto">
          <a:xfrm rot="11826163" flipV="1">
            <a:off x="2911475" y="3790950"/>
            <a:ext cx="1008063" cy="373063"/>
          </a:xfrm>
          <a:prstGeom prst="curvedUpArrow">
            <a:avLst>
              <a:gd name="adj1" fmla="val 41745"/>
              <a:gd name="adj2" fmla="val 101793"/>
              <a:gd name="adj3" fmla="val 33333"/>
            </a:avLst>
          </a:prstGeom>
          <a:solidFill>
            <a:srgbClr val="FF0000">
              <a:alpha val="79999"/>
            </a:srgbClr>
          </a:solidFill>
          <a:ln>
            <a:noFill/>
          </a:ln>
          <a:effectLst/>
          <a:extLst>
            <a:ext uri="{91240B29-F687-4F45-9708-019B960494DF}">
              <a14:hiddenLine xmlns:a14="http://schemas.microsoft.com/office/drawing/2010/main" w="31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Arial" charset="0"/>
            </a:endParaRPr>
          </a:p>
        </p:txBody>
      </p:sp>
      <p:sp>
        <p:nvSpPr>
          <p:cNvPr id="9292" name="AutoShape 76"/>
          <p:cNvSpPr>
            <a:spLocks noChangeArrowheads="1"/>
          </p:cNvSpPr>
          <p:nvPr/>
        </p:nvSpPr>
        <p:spPr bwMode="auto">
          <a:xfrm rot="8448593">
            <a:off x="2682875" y="1165225"/>
            <a:ext cx="561975" cy="1404938"/>
          </a:xfrm>
          <a:prstGeom prst="curvedRightArrow">
            <a:avLst>
              <a:gd name="adj1" fmla="val 1481"/>
              <a:gd name="adj2" fmla="val 119097"/>
              <a:gd name="adj3" fmla="val 28750"/>
            </a:avLst>
          </a:prstGeom>
          <a:solidFill>
            <a:srgbClr val="FF0066"/>
          </a:solidFill>
          <a:ln w="8890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Arial" charset="0"/>
            </a:endParaRPr>
          </a:p>
        </p:txBody>
      </p:sp>
      <p:sp>
        <p:nvSpPr>
          <p:cNvPr id="9293" name="Freeform 77"/>
          <p:cNvSpPr>
            <a:spLocks/>
          </p:cNvSpPr>
          <p:nvPr/>
        </p:nvSpPr>
        <p:spPr bwMode="auto">
          <a:xfrm rot="2700000" flipV="1">
            <a:off x="1270000" y="1470025"/>
            <a:ext cx="968375" cy="1114425"/>
          </a:xfrm>
          <a:custGeom>
            <a:avLst/>
            <a:gdLst>
              <a:gd name="T0" fmla="*/ 2147483647 w 200"/>
              <a:gd name="T1" fmla="*/ 2147483647 h 200"/>
              <a:gd name="T2" fmla="*/ 2147483647 w 200"/>
              <a:gd name="T3" fmla="*/ 2147483647 h 200"/>
              <a:gd name="T4" fmla="*/ 2147483647 w 200"/>
              <a:gd name="T5" fmla="*/ 2147483647 h 200"/>
              <a:gd name="T6" fmla="*/ 2147483647 w 200"/>
              <a:gd name="T7" fmla="*/ 2147483647 h 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 h="200">
                <a:moveTo>
                  <a:pt x="56" y="200"/>
                </a:moveTo>
                <a:cubicBezTo>
                  <a:pt x="28" y="144"/>
                  <a:pt x="0" y="88"/>
                  <a:pt x="8" y="56"/>
                </a:cubicBezTo>
                <a:cubicBezTo>
                  <a:pt x="16" y="24"/>
                  <a:pt x="72" y="16"/>
                  <a:pt x="104" y="8"/>
                </a:cubicBezTo>
                <a:cubicBezTo>
                  <a:pt x="136" y="0"/>
                  <a:pt x="176" y="16"/>
                  <a:pt x="200" y="8"/>
                </a:cubicBezTo>
              </a:path>
            </a:pathLst>
          </a:custGeom>
          <a:noFill/>
          <a:ln w="69850" cap="flat" cmpd="sng">
            <a:solidFill>
              <a:srgbClr val="66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4" name="Line 78"/>
          <p:cNvSpPr>
            <a:spLocks noChangeShapeType="1"/>
          </p:cNvSpPr>
          <p:nvPr/>
        </p:nvSpPr>
        <p:spPr bwMode="auto">
          <a:xfrm>
            <a:off x="1692275" y="2800350"/>
            <a:ext cx="304800" cy="838200"/>
          </a:xfrm>
          <a:prstGeom prst="line">
            <a:avLst/>
          </a:prstGeom>
          <a:noFill/>
          <a:ln w="69850">
            <a:solidFill>
              <a:srgbClr val="66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5" name="Freeform 79"/>
          <p:cNvSpPr>
            <a:spLocks/>
          </p:cNvSpPr>
          <p:nvPr/>
        </p:nvSpPr>
        <p:spPr bwMode="auto">
          <a:xfrm rot="8640393" flipH="1" flipV="1">
            <a:off x="1185863" y="4618038"/>
            <a:ext cx="1293812" cy="1284287"/>
          </a:xfrm>
          <a:custGeom>
            <a:avLst/>
            <a:gdLst>
              <a:gd name="T0" fmla="*/ 2147483647 w 200"/>
              <a:gd name="T1" fmla="*/ 2147483647 h 200"/>
              <a:gd name="T2" fmla="*/ 2147483647 w 200"/>
              <a:gd name="T3" fmla="*/ 2147483647 h 200"/>
              <a:gd name="T4" fmla="*/ 2147483647 w 200"/>
              <a:gd name="T5" fmla="*/ 2147483647 h 200"/>
              <a:gd name="T6" fmla="*/ 2147483647 w 200"/>
              <a:gd name="T7" fmla="*/ 2147483647 h 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 h="200">
                <a:moveTo>
                  <a:pt x="56" y="200"/>
                </a:moveTo>
                <a:cubicBezTo>
                  <a:pt x="28" y="144"/>
                  <a:pt x="0" y="88"/>
                  <a:pt x="8" y="56"/>
                </a:cubicBezTo>
                <a:cubicBezTo>
                  <a:pt x="16" y="24"/>
                  <a:pt x="72" y="16"/>
                  <a:pt x="104" y="8"/>
                </a:cubicBezTo>
                <a:cubicBezTo>
                  <a:pt x="136" y="0"/>
                  <a:pt x="176" y="16"/>
                  <a:pt x="200" y="8"/>
                </a:cubicBezTo>
              </a:path>
            </a:pathLst>
          </a:custGeom>
          <a:noFill/>
          <a:ln w="69850" cap="flat" cmpd="sng">
            <a:solidFill>
              <a:srgbClr val="66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6" name="Line 80"/>
          <p:cNvSpPr>
            <a:spLocks noChangeShapeType="1"/>
          </p:cNvSpPr>
          <p:nvPr/>
        </p:nvSpPr>
        <p:spPr bwMode="auto">
          <a:xfrm flipV="1">
            <a:off x="1997075" y="3714750"/>
            <a:ext cx="228600" cy="762000"/>
          </a:xfrm>
          <a:prstGeom prst="line">
            <a:avLst/>
          </a:prstGeom>
          <a:noFill/>
          <a:ln w="69850">
            <a:solidFill>
              <a:srgbClr val="66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7" name="AutoShape 81"/>
          <p:cNvSpPr>
            <a:spLocks noChangeArrowheads="1"/>
          </p:cNvSpPr>
          <p:nvPr/>
        </p:nvSpPr>
        <p:spPr bwMode="auto">
          <a:xfrm rot="1421871" flipH="1">
            <a:off x="2924175" y="4656138"/>
            <a:ext cx="520700" cy="1373187"/>
          </a:xfrm>
          <a:prstGeom prst="curvedRightArrow">
            <a:avLst>
              <a:gd name="adj1" fmla="val 1563"/>
              <a:gd name="adj2" fmla="val 125633"/>
              <a:gd name="adj3" fmla="val 28750"/>
            </a:avLst>
          </a:prstGeom>
          <a:solidFill>
            <a:srgbClr val="FF0066"/>
          </a:solidFill>
          <a:ln w="8890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Arial" charset="0"/>
            </a:endParaRPr>
          </a:p>
        </p:txBody>
      </p:sp>
      <p:sp>
        <p:nvSpPr>
          <p:cNvPr id="9298" name="AutoShape 82"/>
          <p:cNvSpPr>
            <a:spLocks noChangeArrowheads="1"/>
          </p:cNvSpPr>
          <p:nvPr/>
        </p:nvSpPr>
        <p:spPr bwMode="auto">
          <a:xfrm>
            <a:off x="2147888" y="3408363"/>
            <a:ext cx="457200" cy="301625"/>
          </a:xfrm>
          <a:custGeom>
            <a:avLst/>
            <a:gdLst>
              <a:gd name="T0" fmla="*/ 2147483647 w 21600"/>
              <a:gd name="T1" fmla="*/ 0 h 21600"/>
              <a:gd name="T2" fmla="*/ 2147483647 w 21600"/>
              <a:gd name="T3" fmla="*/ 462292818 h 21600"/>
              <a:gd name="T4" fmla="*/ 649764385 w 21600"/>
              <a:gd name="T5" fmla="*/ 821311888 h 21600"/>
              <a:gd name="T6" fmla="*/ 2147483647 w 21600"/>
              <a:gd name="T7" fmla="*/ 23114631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0000"/>
          </a:solidFill>
          <a:ln w="444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9" name="Rectangle 83"/>
          <p:cNvSpPr>
            <a:spLocks noChangeArrowheads="1"/>
          </p:cNvSpPr>
          <p:nvPr/>
        </p:nvSpPr>
        <p:spPr bwMode="auto">
          <a:xfrm>
            <a:off x="5759450" y="3657600"/>
            <a:ext cx="1647825" cy="10699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4127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kumimoji="1" lang="en-US" altLang="en-US" sz="1600" b="1">
                <a:solidFill>
                  <a:srgbClr val="000000"/>
                </a:solidFill>
                <a:latin typeface="VNI-Times" pitchFamily="2" charset="0"/>
              </a:rPr>
              <a:t>Thaûi CO</a:t>
            </a:r>
            <a:r>
              <a:rPr kumimoji="1" lang="en-US" altLang="en-US" sz="1000" b="1">
                <a:solidFill>
                  <a:srgbClr val="000000"/>
                </a:solidFill>
                <a:latin typeface="VNI-Times" pitchFamily="2" charset="0"/>
              </a:rPr>
              <a:t>2 </a:t>
            </a:r>
            <a:r>
              <a:rPr kumimoji="1" lang="en-US" altLang="en-US" sz="1600" b="1">
                <a:solidFill>
                  <a:srgbClr val="000000"/>
                </a:solidFill>
                <a:latin typeface="VNI-Times" pitchFamily="2" charset="0"/>
              </a:rPr>
              <a:t>vaø khí ñoäc trong cô theå ra moâi tröôøng ngoaøi</a:t>
            </a:r>
            <a:r>
              <a:rPr kumimoji="1" lang="en-US" altLang="en-US" sz="1600">
                <a:solidFill>
                  <a:srgbClr val="FF0066"/>
                </a:solidFill>
                <a:latin typeface="VNI-Times" pitchFamily="2" charset="0"/>
              </a:rPr>
              <a:t> </a:t>
            </a:r>
          </a:p>
        </p:txBody>
      </p:sp>
      <p:sp>
        <p:nvSpPr>
          <p:cNvPr id="9300" name="Rectangle 84"/>
          <p:cNvSpPr>
            <a:spLocks noChangeArrowheads="1"/>
          </p:cNvSpPr>
          <p:nvPr/>
        </p:nvSpPr>
        <p:spPr bwMode="auto">
          <a:xfrm>
            <a:off x="7391400" y="3705225"/>
            <a:ext cx="1600200" cy="9429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4127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kumimoji="1" lang="en-US" altLang="en-US" sz="1400" b="1">
                <a:solidFill>
                  <a:srgbClr val="000000"/>
                </a:solidFill>
                <a:latin typeface="VNI-Times" pitchFamily="2" charset="0"/>
              </a:rPr>
              <a:t>Cung caáp O</a:t>
            </a:r>
            <a:r>
              <a:rPr kumimoji="1" lang="en-US" altLang="en-US" sz="900" b="1">
                <a:solidFill>
                  <a:srgbClr val="000000"/>
                </a:solidFill>
                <a:latin typeface="VNI-Times" pitchFamily="2" charset="0"/>
              </a:rPr>
              <a:t>2 </a:t>
            </a:r>
            <a:r>
              <a:rPr kumimoji="1" lang="en-US" altLang="en-US" sz="1400" b="1">
                <a:solidFill>
                  <a:srgbClr val="000000"/>
                </a:solidFill>
                <a:latin typeface="VNI-Times" pitchFamily="2" charset="0"/>
              </a:rPr>
              <a:t> vaø chaát dinh döôõng cho caùc hoaït ñoäng soáng cuûa teá baøo</a:t>
            </a:r>
          </a:p>
        </p:txBody>
      </p:sp>
      <p:sp>
        <p:nvSpPr>
          <p:cNvPr id="9301" name="Rectangle 85"/>
          <p:cNvSpPr>
            <a:spLocks noChangeArrowheads="1"/>
          </p:cNvSpPr>
          <p:nvPr/>
        </p:nvSpPr>
        <p:spPr bwMode="auto">
          <a:xfrm>
            <a:off x="5883275" y="5029200"/>
            <a:ext cx="1295400" cy="9144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4127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kumimoji="1" lang="en-US" altLang="en-US" sz="1700" b="1">
                <a:solidFill>
                  <a:srgbClr val="000000"/>
                </a:solidFill>
                <a:latin typeface="VNI-Times" pitchFamily="2" charset="0"/>
              </a:rPr>
              <a:t>Ngaén hôn voøng tuaàn hoaøn lớn</a:t>
            </a:r>
            <a:r>
              <a:rPr kumimoji="1" lang="en-US" altLang="en-US" sz="2000">
                <a:solidFill>
                  <a:srgbClr val="FF0066"/>
                </a:solidFill>
                <a:latin typeface="VNI-Times" pitchFamily="2" charset="0"/>
              </a:rPr>
              <a:t> </a:t>
            </a:r>
          </a:p>
        </p:txBody>
      </p:sp>
      <p:sp>
        <p:nvSpPr>
          <p:cNvPr id="9302" name="Rectangle 86"/>
          <p:cNvSpPr>
            <a:spLocks noChangeArrowheads="1"/>
          </p:cNvSpPr>
          <p:nvPr/>
        </p:nvSpPr>
        <p:spPr bwMode="auto">
          <a:xfrm>
            <a:off x="7407275" y="5029200"/>
            <a:ext cx="1447800" cy="9144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4127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kumimoji="1" lang="en-US" altLang="en-US" sz="1700" b="1">
                <a:solidFill>
                  <a:srgbClr val="000000"/>
                </a:solidFill>
                <a:latin typeface="VNI-Times" pitchFamily="2" charset="0"/>
              </a:rPr>
              <a:t>Daøi hôn voøng tuaàn hoaøn nhoû</a:t>
            </a:r>
            <a:r>
              <a:rPr kumimoji="1" lang="en-US" altLang="en-US" sz="2000">
                <a:solidFill>
                  <a:srgbClr val="FF0066"/>
                </a:solidFill>
                <a:latin typeface="VNI-Times" pitchFamily="2" charset="0"/>
              </a:rPr>
              <a:t> </a:t>
            </a:r>
          </a:p>
        </p:txBody>
      </p:sp>
      <p:sp>
        <p:nvSpPr>
          <p:cNvPr id="42035" name="Rectangle 2"/>
          <p:cNvSpPr>
            <a:spLocks noGrp="1" noChangeArrowheads="1"/>
          </p:cNvSpPr>
          <p:nvPr>
            <p:ph type="title"/>
          </p:nvPr>
        </p:nvSpPr>
        <p:spPr>
          <a:xfrm>
            <a:off x="69850" y="100013"/>
            <a:ext cx="4572000" cy="784225"/>
          </a:xfrm>
        </p:spPr>
        <p:txBody>
          <a:bodyPr/>
          <a:lstStyle/>
          <a:p>
            <a:pPr eaLnBrk="1" hangingPunct="1"/>
            <a:r>
              <a:rPr lang="en-US" altLang="en-US" sz="3800" smtClean="0">
                <a:solidFill>
                  <a:srgbClr val="FF0000"/>
                </a:solidFill>
                <a:latin typeface="Times New Roman" pitchFamily="18" charset="0"/>
              </a:rPr>
              <a:t>4. Hệ tuần hoàn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lt">
                                    <p:tmPct val="0"/>
                                  </p:iterate>
                                  <p:childTnLst>
                                    <p:set>
                                      <p:cBhvr>
                                        <p:cTn id="6" dur="1" fill="hold">
                                          <p:stCondLst>
                                            <p:cond delay="0"/>
                                          </p:stCondLst>
                                        </p:cTn>
                                        <p:tgtEl>
                                          <p:spTgt spid="9277">
                                            <p:txEl>
                                              <p:pRg st="0" end="0"/>
                                            </p:txEl>
                                          </p:spTgt>
                                        </p:tgtEl>
                                        <p:attrNameLst>
                                          <p:attrName>style.visibility</p:attrName>
                                        </p:attrNameLst>
                                      </p:cBhvr>
                                      <p:to>
                                        <p:strVal val="visible"/>
                                      </p:to>
                                    </p:set>
                                    <p:animEffect transition="in" filter="dissolve">
                                      <p:cBhvr>
                                        <p:cTn id="7" dur="500"/>
                                        <p:tgtEl>
                                          <p:spTgt spid="9277">
                                            <p:txEl>
                                              <p:pRg st="0" end="0"/>
                                            </p:txEl>
                                          </p:spTgt>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9278"/>
                                        </p:tgtEl>
                                        <p:attrNameLst>
                                          <p:attrName>style.visibility</p:attrName>
                                        </p:attrNameLst>
                                      </p:cBhvr>
                                      <p:to>
                                        <p:strVal val="visible"/>
                                      </p:to>
                                    </p:set>
                                    <p:animEffect transition="in" filter="diamond(in)">
                                      <p:cBhvr>
                                        <p:cTn id="11" dur="2000"/>
                                        <p:tgtEl>
                                          <p:spTgt spid="927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xit" presetSubtype="10" fill="hold" grpId="1" nodeType="clickEffect">
                                  <p:stCondLst>
                                    <p:cond delay="0"/>
                                  </p:stCondLst>
                                  <p:iterate type="lt">
                                    <p:tmPct val="0"/>
                                  </p:iterate>
                                  <p:childTnLst>
                                    <p:animEffect transition="out" filter="blinds(horizontal)">
                                      <p:cBhvr>
                                        <p:cTn id="15" dur="500"/>
                                        <p:tgtEl>
                                          <p:spTgt spid="9277">
                                            <p:txEl>
                                              <p:pRg st="0" end="0"/>
                                            </p:txEl>
                                          </p:spTgt>
                                        </p:tgtEl>
                                      </p:cBhvr>
                                    </p:animEffect>
                                    <p:set>
                                      <p:cBhvr>
                                        <p:cTn id="16" dur="1" fill="hold">
                                          <p:stCondLst>
                                            <p:cond delay="499"/>
                                          </p:stCondLst>
                                        </p:cTn>
                                        <p:tgtEl>
                                          <p:spTgt spid="9277">
                                            <p:txEl>
                                              <p:pRg st="0" end="0"/>
                                            </p:txEl>
                                          </p:spTgt>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9278"/>
                                        </p:tgtEl>
                                      </p:cBhvr>
                                    </p:animEffect>
                                    <p:set>
                                      <p:cBhvr>
                                        <p:cTn id="19" dur="1" fill="hold">
                                          <p:stCondLst>
                                            <p:cond delay="499"/>
                                          </p:stCondLst>
                                        </p:cTn>
                                        <p:tgtEl>
                                          <p:spTgt spid="9278"/>
                                        </p:tgtEl>
                                        <p:attrNameLst>
                                          <p:attrName>style.visibility</p:attrName>
                                        </p:attrNameLst>
                                      </p:cBhvr>
                                      <p:to>
                                        <p:strVal val="hidden"/>
                                      </p:to>
                                    </p:set>
                                  </p:childTnLst>
                                </p:cTn>
                              </p:par>
                            </p:childTnLst>
                          </p:cTn>
                        </p:par>
                        <p:par>
                          <p:cTn id="20" fill="hold" nodeType="afterGroup">
                            <p:stCondLst>
                              <p:cond delay="500"/>
                            </p:stCondLst>
                            <p:childTnLst>
                              <p:par>
                                <p:cTn id="21" presetID="20" presetClass="entr" presetSubtype="0" fill="hold" nodeType="afterEffect">
                                  <p:stCondLst>
                                    <p:cond delay="0"/>
                                  </p:stCondLst>
                                  <p:childTnLst>
                                    <p:set>
                                      <p:cBhvr>
                                        <p:cTn id="22" dur="1" fill="hold">
                                          <p:stCondLst>
                                            <p:cond delay="0"/>
                                          </p:stCondLst>
                                        </p:cTn>
                                        <p:tgtEl>
                                          <p:spTgt spid="9281"/>
                                        </p:tgtEl>
                                        <p:attrNameLst>
                                          <p:attrName>style.visibility</p:attrName>
                                        </p:attrNameLst>
                                      </p:cBhvr>
                                      <p:to>
                                        <p:strVal val="visible"/>
                                      </p:to>
                                    </p:set>
                                    <p:animEffect transition="in" filter="wedge">
                                      <p:cBhvr>
                                        <p:cTn id="23" dur="2000"/>
                                        <p:tgtEl>
                                          <p:spTgt spid="928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repeatCount="indefinite" fill="hold" grpId="0" nodeType="clickEffect">
                                  <p:stCondLst>
                                    <p:cond delay="0"/>
                                  </p:stCondLst>
                                  <p:childTnLst>
                                    <p:set>
                                      <p:cBhvr>
                                        <p:cTn id="27" dur="1" fill="hold">
                                          <p:stCondLst>
                                            <p:cond delay="0"/>
                                          </p:stCondLst>
                                        </p:cTn>
                                        <p:tgtEl>
                                          <p:spTgt spid="9284"/>
                                        </p:tgtEl>
                                        <p:attrNameLst>
                                          <p:attrName>style.visibility</p:attrName>
                                        </p:attrNameLst>
                                      </p:cBhvr>
                                      <p:to>
                                        <p:strVal val="visible"/>
                                      </p:to>
                                    </p:set>
                                    <p:animEffect transition="in" filter="dissolve">
                                      <p:cBhvr>
                                        <p:cTn id="28" dur="1000"/>
                                        <p:tgtEl>
                                          <p:spTgt spid="9284"/>
                                        </p:tgtEl>
                                      </p:cBhvr>
                                    </p:animEffect>
                                  </p:childTnLst>
                                </p:cTn>
                              </p:par>
                              <p:par>
                                <p:cTn id="29" presetID="9" presetClass="entr" presetSubtype="0" repeatCount="indefinite" fill="hold" grpId="0" nodeType="withEffect">
                                  <p:stCondLst>
                                    <p:cond delay="0"/>
                                  </p:stCondLst>
                                  <p:childTnLst>
                                    <p:set>
                                      <p:cBhvr>
                                        <p:cTn id="30" dur="1" fill="hold">
                                          <p:stCondLst>
                                            <p:cond delay="0"/>
                                          </p:stCondLst>
                                        </p:cTn>
                                        <p:tgtEl>
                                          <p:spTgt spid="9285"/>
                                        </p:tgtEl>
                                        <p:attrNameLst>
                                          <p:attrName>style.visibility</p:attrName>
                                        </p:attrNameLst>
                                      </p:cBhvr>
                                      <p:to>
                                        <p:strVal val="visible"/>
                                      </p:to>
                                    </p:set>
                                    <p:animEffect transition="in" filter="dissolve">
                                      <p:cBhvr>
                                        <p:cTn id="31" dur="1000"/>
                                        <p:tgtEl>
                                          <p:spTgt spid="9285"/>
                                        </p:tgtEl>
                                      </p:cBhvr>
                                    </p:animEffect>
                                  </p:childTnLst>
                                </p:cTn>
                              </p:par>
                            </p:childTnLst>
                          </p:cTn>
                        </p:par>
                        <p:par>
                          <p:cTn id="32" fill="hold" nodeType="afterGroup">
                            <p:stCondLst>
                              <p:cond delay="1000"/>
                            </p:stCondLst>
                            <p:childTnLst>
                              <p:par>
                                <p:cTn id="33" presetID="9" presetClass="entr" presetSubtype="0" repeatCount="indefinite" fill="hold" grpId="0" nodeType="afterEffect">
                                  <p:stCondLst>
                                    <p:cond delay="0"/>
                                  </p:stCondLst>
                                  <p:childTnLst>
                                    <p:set>
                                      <p:cBhvr>
                                        <p:cTn id="34" dur="1" fill="hold">
                                          <p:stCondLst>
                                            <p:cond delay="0"/>
                                          </p:stCondLst>
                                        </p:cTn>
                                        <p:tgtEl>
                                          <p:spTgt spid="9289"/>
                                        </p:tgtEl>
                                        <p:attrNameLst>
                                          <p:attrName>style.visibility</p:attrName>
                                        </p:attrNameLst>
                                      </p:cBhvr>
                                      <p:to>
                                        <p:strVal val="visible"/>
                                      </p:to>
                                    </p:set>
                                    <p:animEffect transition="in" filter="dissolve">
                                      <p:cBhvr>
                                        <p:cTn id="35" dur="2000"/>
                                        <p:tgtEl>
                                          <p:spTgt spid="9289"/>
                                        </p:tgtEl>
                                      </p:cBhvr>
                                    </p:animEffect>
                                  </p:childTnLst>
                                </p:cTn>
                              </p:par>
                              <p:par>
                                <p:cTn id="36" presetID="9" presetClass="entr" presetSubtype="0" repeatCount="indefinite" fill="hold" grpId="0" nodeType="withEffect">
                                  <p:stCondLst>
                                    <p:cond delay="0"/>
                                  </p:stCondLst>
                                  <p:childTnLst>
                                    <p:set>
                                      <p:cBhvr>
                                        <p:cTn id="37" dur="1" fill="hold">
                                          <p:stCondLst>
                                            <p:cond delay="0"/>
                                          </p:stCondLst>
                                        </p:cTn>
                                        <p:tgtEl>
                                          <p:spTgt spid="9288"/>
                                        </p:tgtEl>
                                        <p:attrNameLst>
                                          <p:attrName>style.visibility</p:attrName>
                                        </p:attrNameLst>
                                      </p:cBhvr>
                                      <p:to>
                                        <p:strVal val="visible"/>
                                      </p:to>
                                    </p:set>
                                    <p:animEffect transition="in" filter="dissolve">
                                      <p:cBhvr>
                                        <p:cTn id="38" dur="2000"/>
                                        <p:tgtEl>
                                          <p:spTgt spid="9288"/>
                                        </p:tgtEl>
                                      </p:cBhvr>
                                    </p:animEffect>
                                  </p:childTnLst>
                                </p:cTn>
                              </p:par>
                            </p:childTnLst>
                          </p:cTn>
                        </p:par>
                        <p:par>
                          <p:cTn id="39" fill="hold" nodeType="afterGroup">
                            <p:stCondLst>
                              <p:cond delay="3000"/>
                            </p:stCondLst>
                            <p:childTnLst>
                              <p:par>
                                <p:cTn id="40" presetID="9" presetClass="entr" presetSubtype="0" repeatCount="indefinite" fill="hold" grpId="0" nodeType="afterEffect">
                                  <p:stCondLst>
                                    <p:cond delay="0"/>
                                  </p:stCondLst>
                                  <p:childTnLst>
                                    <p:set>
                                      <p:cBhvr>
                                        <p:cTn id="41" dur="1" fill="hold">
                                          <p:stCondLst>
                                            <p:cond delay="0"/>
                                          </p:stCondLst>
                                        </p:cTn>
                                        <p:tgtEl>
                                          <p:spTgt spid="9290"/>
                                        </p:tgtEl>
                                        <p:attrNameLst>
                                          <p:attrName>style.visibility</p:attrName>
                                        </p:attrNameLst>
                                      </p:cBhvr>
                                      <p:to>
                                        <p:strVal val="visible"/>
                                      </p:to>
                                    </p:set>
                                    <p:animEffect transition="in" filter="dissolve">
                                      <p:cBhvr>
                                        <p:cTn id="42" dur="2000"/>
                                        <p:tgtEl>
                                          <p:spTgt spid="9290"/>
                                        </p:tgtEl>
                                      </p:cBhvr>
                                    </p:animEffect>
                                  </p:childTnLst>
                                </p:cTn>
                              </p:par>
                              <p:par>
                                <p:cTn id="43" presetID="9" presetClass="entr" presetSubtype="0" repeatCount="indefinite" fill="hold" grpId="0" nodeType="withEffect">
                                  <p:stCondLst>
                                    <p:cond delay="0"/>
                                  </p:stCondLst>
                                  <p:childTnLst>
                                    <p:set>
                                      <p:cBhvr>
                                        <p:cTn id="44" dur="1" fill="hold">
                                          <p:stCondLst>
                                            <p:cond delay="0"/>
                                          </p:stCondLst>
                                        </p:cTn>
                                        <p:tgtEl>
                                          <p:spTgt spid="9291"/>
                                        </p:tgtEl>
                                        <p:attrNameLst>
                                          <p:attrName>style.visibility</p:attrName>
                                        </p:attrNameLst>
                                      </p:cBhvr>
                                      <p:to>
                                        <p:strVal val="visible"/>
                                      </p:to>
                                    </p:set>
                                    <p:animEffect transition="in" filter="dissolve">
                                      <p:cBhvr>
                                        <p:cTn id="45" dur="2000"/>
                                        <p:tgtEl>
                                          <p:spTgt spid="9291"/>
                                        </p:tgtEl>
                                      </p:cBhvr>
                                    </p:animEffect>
                                  </p:childTnLst>
                                </p:cTn>
                              </p:par>
                            </p:childTnLst>
                          </p:cTn>
                        </p:par>
                        <p:par>
                          <p:cTn id="46" fill="hold" nodeType="afterGroup">
                            <p:stCondLst>
                              <p:cond delay="5000"/>
                            </p:stCondLst>
                            <p:childTnLst>
                              <p:par>
                                <p:cTn id="47" presetID="9" presetClass="entr" presetSubtype="0" repeatCount="indefinite" fill="hold" grpId="0" nodeType="afterEffect">
                                  <p:stCondLst>
                                    <p:cond delay="0"/>
                                  </p:stCondLst>
                                  <p:childTnLst>
                                    <p:set>
                                      <p:cBhvr>
                                        <p:cTn id="48" dur="1" fill="hold">
                                          <p:stCondLst>
                                            <p:cond delay="0"/>
                                          </p:stCondLst>
                                        </p:cTn>
                                        <p:tgtEl>
                                          <p:spTgt spid="9287"/>
                                        </p:tgtEl>
                                        <p:attrNameLst>
                                          <p:attrName>style.visibility</p:attrName>
                                        </p:attrNameLst>
                                      </p:cBhvr>
                                      <p:to>
                                        <p:strVal val="visible"/>
                                      </p:to>
                                    </p:set>
                                    <p:animEffect transition="in" filter="dissolve">
                                      <p:cBhvr>
                                        <p:cTn id="49" dur="2000"/>
                                        <p:tgtEl>
                                          <p:spTgt spid="9287"/>
                                        </p:tgtEl>
                                      </p:cBhvr>
                                    </p:animEffect>
                                  </p:childTnLst>
                                </p:cTn>
                              </p:par>
                              <p:par>
                                <p:cTn id="50" presetID="9" presetClass="entr" presetSubtype="0" repeatCount="indefinite" fill="hold" grpId="0" nodeType="withEffect">
                                  <p:stCondLst>
                                    <p:cond delay="0"/>
                                  </p:stCondLst>
                                  <p:childTnLst>
                                    <p:set>
                                      <p:cBhvr>
                                        <p:cTn id="51" dur="1" fill="hold">
                                          <p:stCondLst>
                                            <p:cond delay="0"/>
                                          </p:stCondLst>
                                        </p:cTn>
                                        <p:tgtEl>
                                          <p:spTgt spid="9286"/>
                                        </p:tgtEl>
                                        <p:attrNameLst>
                                          <p:attrName>style.visibility</p:attrName>
                                        </p:attrNameLst>
                                      </p:cBhvr>
                                      <p:to>
                                        <p:strVal val="visible"/>
                                      </p:to>
                                    </p:set>
                                    <p:animEffect transition="in" filter="dissolve">
                                      <p:cBhvr>
                                        <p:cTn id="52" dur="2000"/>
                                        <p:tgtEl>
                                          <p:spTgt spid="928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repeatCount="indefinite" fill="hold" grpId="0" nodeType="clickEffect">
                                  <p:stCondLst>
                                    <p:cond delay="0"/>
                                  </p:stCondLst>
                                  <p:childTnLst>
                                    <p:set>
                                      <p:cBhvr>
                                        <p:cTn id="56" dur="1" fill="hold">
                                          <p:stCondLst>
                                            <p:cond delay="0"/>
                                          </p:stCondLst>
                                        </p:cTn>
                                        <p:tgtEl>
                                          <p:spTgt spid="9298"/>
                                        </p:tgtEl>
                                        <p:attrNameLst>
                                          <p:attrName>style.visibility</p:attrName>
                                        </p:attrNameLst>
                                      </p:cBhvr>
                                      <p:to>
                                        <p:strVal val="visible"/>
                                      </p:to>
                                    </p:set>
                                    <p:animEffect transition="in" filter="dissolve">
                                      <p:cBhvr>
                                        <p:cTn id="57" dur="1000"/>
                                        <p:tgtEl>
                                          <p:spTgt spid="9298"/>
                                        </p:tgtEl>
                                      </p:cBhvr>
                                    </p:animEffect>
                                  </p:childTnLst>
                                </p:cTn>
                              </p:par>
                            </p:childTnLst>
                          </p:cTn>
                        </p:par>
                        <p:par>
                          <p:cTn id="58" fill="hold" nodeType="afterGroup">
                            <p:stCondLst>
                              <p:cond delay="1000"/>
                            </p:stCondLst>
                            <p:childTnLst>
                              <p:par>
                                <p:cTn id="59" presetID="9" presetClass="entr" presetSubtype="0" repeatCount="indefinite" fill="hold" grpId="0" nodeType="afterEffect">
                                  <p:stCondLst>
                                    <p:cond delay="0"/>
                                  </p:stCondLst>
                                  <p:childTnLst>
                                    <p:set>
                                      <p:cBhvr>
                                        <p:cTn id="60" dur="1" fill="hold">
                                          <p:stCondLst>
                                            <p:cond delay="0"/>
                                          </p:stCondLst>
                                        </p:cTn>
                                        <p:tgtEl>
                                          <p:spTgt spid="9282"/>
                                        </p:tgtEl>
                                        <p:attrNameLst>
                                          <p:attrName>style.visibility</p:attrName>
                                        </p:attrNameLst>
                                      </p:cBhvr>
                                      <p:to>
                                        <p:strVal val="visible"/>
                                      </p:to>
                                    </p:set>
                                    <p:animEffect transition="in" filter="dissolve">
                                      <p:cBhvr>
                                        <p:cTn id="61" dur="1000"/>
                                        <p:tgtEl>
                                          <p:spTgt spid="9282"/>
                                        </p:tgtEl>
                                      </p:cBhvr>
                                    </p:animEffect>
                                  </p:childTnLst>
                                </p:cTn>
                              </p:par>
                              <p:par>
                                <p:cTn id="62" presetID="9" presetClass="entr" presetSubtype="0" repeatCount="indefinite" fill="hold" grpId="0" nodeType="withEffect">
                                  <p:stCondLst>
                                    <p:cond delay="0"/>
                                  </p:stCondLst>
                                  <p:childTnLst>
                                    <p:set>
                                      <p:cBhvr>
                                        <p:cTn id="63" dur="1" fill="hold">
                                          <p:stCondLst>
                                            <p:cond delay="0"/>
                                          </p:stCondLst>
                                        </p:cTn>
                                        <p:tgtEl>
                                          <p:spTgt spid="9283"/>
                                        </p:tgtEl>
                                        <p:attrNameLst>
                                          <p:attrName>style.visibility</p:attrName>
                                        </p:attrNameLst>
                                      </p:cBhvr>
                                      <p:to>
                                        <p:strVal val="visible"/>
                                      </p:to>
                                    </p:set>
                                    <p:animEffect transition="in" filter="dissolve">
                                      <p:cBhvr>
                                        <p:cTn id="64" dur="1000"/>
                                        <p:tgtEl>
                                          <p:spTgt spid="9283"/>
                                        </p:tgtEl>
                                      </p:cBhvr>
                                    </p:animEffect>
                                  </p:childTnLst>
                                </p:cTn>
                              </p:par>
                              <p:par>
                                <p:cTn id="65" presetID="5" presetClass="exit" presetSubtype="10" fill="hold" grpId="1" nodeType="withEffect">
                                  <p:stCondLst>
                                    <p:cond delay="0"/>
                                  </p:stCondLst>
                                  <p:childTnLst>
                                    <p:animEffect transition="out" filter="checkerboard(across)">
                                      <p:cBhvr>
                                        <p:cTn id="66" dur="500"/>
                                        <p:tgtEl>
                                          <p:spTgt spid="9285"/>
                                        </p:tgtEl>
                                      </p:cBhvr>
                                    </p:animEffect>
                                    <p:set>
                                      <p:cBhvr>
                                        <p:cTn id="67" dur="1" fill="hold">
                                          <p:stCondLst>
                                            <p:cond delay="499"/>
                                          </p:stCondLst>
                                        </p:cTn>
                                        <p:tgtEl>
                                          <p:spTgt spid="9285"/>
                                        </p:tgtEl>
                                        <p:attrNameLst>
                                          <p:attrName>style.visibility</p:attrName>
                                        </p:attrNameLst>
                                      </p:cBhvr>
                                      <p:to>
                                        <p:strVal val="hidden"/>
                                      </p:to>
                                    </p:set>
                                  </p:childTnLst>
                                </p:cTn>
                              </p:par>
                              <p:par>
                                <p:cTn id="68" presetID="5" presetClass="exit" presetSubtype="10" fill="hold" grpId="1" nodeType="withEffect">
                                  <p:stCondLst>
                                    <p:cond delay="0"/>
                                  </p:stCondLst>
                                  <p:childTnLst>
                                    <p:animEffect transition="out" filter="checkerboard(across)">
                                      <p:cBhvr>
                                        <p:cTn id="69" dur="500"/>
                                        <p:tgtEl>
                                          <p:spTgt spid="9284"/>
                                        </p:tgtEl>
                                      </p:cBhvr>
                                    </p:animEffect>
                                    <p:set>
                                      <p:cBhvr>
                                        <p:cTn id="70" dur="1" fill="hold">
                                          <p:stCondLst>
                                            <p:cond delay="499"/>
                                          </p:stCondLst>
                                        </p:cTn>
                                        <p:tgtEl>
                                          <p:spTgt spid="9284"/>
                                        </p:tgtEl>
                                        <p:attrNameLst>
                                          <p:attrName>style.visibility</p:attrName>
                                        </p:attrNameLst>
                                      </p:cBhvr>
                                      <p:to>
                                        <p:strVal val="hidden"/>
                                      </p:to>
                                    </p:set>
                                  </p:childTnLst>
                                </p:cTn>
                              </p:par>
                              <p:par>
                                <p:cTn id="71" presetID="5" presetClass="exit" presetSubtype="10" fill="hold" grpId="1" nodeType="withEffect">
                                  <p:stCondLst>
                                    <p:cond delay="0"/>
                                  </p:stCondLst>
                                  <p:childTnLst>
                                    <p:animEffect transition="out" filter="checkerboard(across)">
                                      <p:cBhvr>
                                        <p:cTn id="72" dur="500"/>
                                        <p:tgtEl>
                                          <p:spTgt spid="9288"/>
                                        </p:tgtEl>
                                      </p:cBhvr>
                                    </p:animEffect>
                                    <p:set>
                                      <p:cBhvr>
                                        <p:cTn id="73" dur="1" fill="hold">
                                          <p:stCondLst>
                                            <p:cond delay="499"/>
                                          </p:stCondLst>
                                        </p:cTn>
                                        <p:tgtEl>
                                          <p:spTgt spid="9288"/>
                                        </p:tgtEl>
                                        <p:attrNameLst>
                                          <p:attrName>style.visibility</p:attrName>
                                        </p:attrNameLst>
                                      </p:cBhvr>
                                      <p:to>
                                        <p:strVal val="hidden"/>
                                      </p:to>
                                    </p:set>
                                  </p:childTnLst>
                                </p:cTn>
                              </p:par>
                              <p:par>
                                <p:cTn id="74" presetID="5" presetClass="exit" presetSubtype="10" fill="hold" grpId="1" nodeType="withEffect">
                                  <p:stCondLst>
                                    <p:cond delay="0"/>
                                  </p:stCondLst>
                                  <p:childTnLst>
                                    <p:animEffect transition="out" filter="checkerboard(across)">
                                      <p:cBhvr>
                                        <p:cTn id="75" dur="500"/>
                                        <p:tgtEl>
                                          <p:spTgt spid="9289"/>
                                        </p:tgtEl>
                                      </p:cBhvr>
                                    </p:animEffect>
                                    <p:set>
                                      <p:cBhvr>
                                        <p:cTn id="76" dur="1" fill="hold">
                                          <p:stCondLst>
                                            <p:cond delay="499"/>
                                          </p:stCondLst>
                                        </p:cTn>
                                        <p:tgtEl>
                                          <p:spTgt spid="9289"/>
                                        </p:tgtEl>
                                        <p:attrNameLst>
                                          <p:attrName>style.visibility</p:attrName>
                                        </p:attrNameLst>
                                      </p:cBhvr>
                                      <p:to>
                                        <p:strVal val="hidden"/>
                                      </p:to>
                                    </p:set>
                                  </p:childTnLst>
                                </p:cTn>
                              </p:par>
                              <p:par>
                                <p:cTn id="77" presetID="5" presetClass="exit" presetSubtype="10" fill="hold" grpId="1" nodeType="withEffect">
                                  <p:stCondLst>
                                    <p:cond delay="0"/>
                                  </p:stCondLst>
                                  <p:childTnLst>
                                    <p:animEffect transition="out" filter="checkerboard(across)">
                                      <p:cBhvr>
                                        <p:cTn id="78" dur="500"/>
                                        <p:tgtEl>
                                          <p:spTgt spid="9290"/>
                                        </p:tgtEl>
                                      </p:cBhvr>
                                    </p:animEffect>
                                    <p:set>
                                      <p:cBhvr>
                                        <p:cTn id="79" dur="1" fill="hold">
                                          <p:stCondLst>
                                            <p:cond delay="499"/>
                                          </p:stCondLst>
                                        </p:cTn>
                                        <p:tgtEl>
                                          <p:spTgt spid="9290"/>
                                        </p:tgtEl>
                                        <p:attrNameLst>
                                          <p:attrName>style.visibility</p:attrName>
                                        </p:attrNameLst>
                                      </p:cBhvr>
                                      <p:to>
                                        <p:strVal val="hidden"/>
                                      </p:to>
                                    </p:set>
                                  </p:childTnLst>
                                </p:cTn>
                              </p:par>
                              <p:par>
                                <p:cTn id="80" presetID="5" presetClass="exit" presetSubtype="10" fill="hold" grpId="1" nodeType="withEffect">
                                  <p:stCondLst>
                                    <p:cond delay="0"/>
                                  </p:stCondLst>
                                  <p:childTnLst>
                                    <p:animEffect transition="out" filter="checkerboard(across)">
                                      <p:cBhvr>
                                        <p:cTn id="81" dur="500"/>
                                        <p:tgtEl>
                                          <p:spTgt spid="9291"/>
                                        </p:tgtEl>
                                      </p:cBhvr>
                                    </p:animEffect>
                                    <p:set>
                                      <p:cBhvr>
                                        <p:cTn id="82" dur="1" fill="hold">
                                          <p:stCondLst>
                                            <p:cond delay="499"/>
                                          </p:stCondLst>
                                        </p:cTn>
                                        <p:tgtEl>
                                          <p:spTgt spid="9291"/>
                                        </p:tgtEl>
                                        <p:attrNameLst>
                                          <p:attrName>style.visibility</p:attrName>
                                        </p:attrNameLst>
                                      </p:cBhvr>
                                      <p:to>
                                        <p:strVal val="hidden"/>
                                      </p:to>
                                    </p:set>
                                  </p:childTnLst>
                                </p:cTn>
                              </p:par>
                              <p:par>
                                <p:cTn id="83" presetID="5" presetClass="exit" presetSubtype="10" fill="hold" grpId="1" nodeType="withEffect">
                                  <p:stCondLst>
                                    <p:cond delay="0"/>
                                  </p:stCondLst>
                                  <p:childTnLst>
                                    <p:animEffect transition="out" filter="checkerboard(across)">
                                      <p:cBhvr>
                                        <p:cTn id="84" dur="500"/>
                                        <p:tgtEl>
                                          <p:spTgt spid="9287"/>
                                        </p:tgtEl>
                                      </p:cBhvr>
                                    </p:animEffect>
                                    <p:set>
                                      <p:cBhvr>
                                        <p:cTn id="85" dur="1" fill="hold">
                                          <p:stCondLst>
                                            <p:cond delay="499"/>
                                          </p:stCondLst>
                                        </p:cTn>
                                        <p:tgtEl>
                                          <p:spTgt spid="9287"/>
                                        </p:tgtEl>
                                        <p:attrNameLst>
                                          <p:attrName>style.visibility</p:attrName>
                                        </p:attrNameLst>
                                      </p:cBhvr>
                                      <p:to>
                                        <p:strVal val="hidden"/>
                                      </p:to>
                                    </p:set>
                                  </p:childTnLst>
                                </p:cTn>
                              </p:par>
                              <p:par>
                                <p:cTn id="86" presetID="5" presetClass="exit" presetSubtype="10" fill="hold" grpId="1" nodeType="withEffect">
                                  <p:stCondLst>
                                    <p:cond delay="0"/>
                                  </p:stCondLst>
                                  <p:childTnLst>
                                    <p:animEffect transition="out" filter="checkerboard(across)">
                                      <p:cBhvr>
                                        <p:cTn id="87" dur="500"/>
                                        <p:tgtEl>
                                          <p:spTgt spid="9286"/>
                                        </p:tgtEl>
                                      </p:cBhvr>
                                    </p:animEffect>
                                    <p:set>
                                      <p:cBhvr>
                                        <p:cTn id="88" dur="1" fill="hold">
                                          <p:stCondLst>
                                            <p:cond delay="499"/>
                                          </p:stCondLst>
                                        </p:cTn>
                                        <p:tgtEl>
                                          <p:spTgt spid="9286"/>
                                        </p:tgtEl>
                                        <p:attrNameLst>
                                          <p:attrName>style.visibility</p:attrName>
                                        </p:attrNameLst>
                                      </p:cBhvr>
                                      <p:to>
                                        <p:strVal val="hidden"/>
                                      </p:to>
                                    </p:set>
                                  </p:childTnLst>
                                </p:cTn>
                              </p:par>
                            </p:childTnLst>
                          </p:cTn>
                        </p:par>
                        <p:par>
                          <p:cTn id="89" fill="hold" nodeType="afterGroup">
                            <p:stCondLst>
                              <p:cond delay="2000"/>
                            </p:stCondLst>
                            <p:childTnLst>
                              <p:par>
                                <p:cTn id="90" presetID="9" presetClass="entr" presetSubtype="0" repeatCount="indefinite" fill="hold" grpId="0" nodeType="afterEffect">
                                  <p:stCondLst>
                                    <p:cond delay="0"/>
                                  </p:stCondLst>
                                  <p:childTnLst>
                                    <p:set>
                                      <p:cBhvr>
                                        <p:cTn id="91" dur="1" fill="hold">
                                          <p:stCondLst>
                                            <p:cond delay="0"/>
                                          </p:stCondLst>
                                        </p:cTn>
                                        <p:tgtEl>
                                          <p:spTgt spid="9292"/>
                                        </p:tgtEl>
                                        <p:attrNameLst>
                                          <p:attrName>style.visibility</p:attrName>
                                        </p:attrNameLst>
                                      </p:cBhvr>
                                      <p:to>
                                        <p:strVal val="visible"/>
                                      </p:to>
                                    </p:set>
                                    <p:animEffect transition="in" filter="dissolve">
                                      <p:cBhvr>
                                        <p:cTn id="92" dur="2000"/>
                                        <p:tgtEl>
                                          <p:spTgt spid="9292"/>
                                        </p:tgtEl>
                                      </p:cBhvr>
                                    </p:animEffect>
                                  </p:childTnLst>
                                </p:cTn>
                              </p:par>
                              <p:par>
                                <p:cTn id="93" presetID="9" presetClass="entr" presetSubtype="0" repeatCount="indefinite" fill="hold" grpId="0" nodeType="withEffect">
                                  <p:stCondLst>
                                    <p:cond delay="0"/>
                                  </p:stCondLst>
                                  <p:childTnLst>
                                    <p:set>
                                      <p:cBhvr>
                                        <p:cTn id="94" dur="1" fill="hold">
                                          <p:stCondLst>
                                            <p:cond delay="0"/>
                                          </p:stCondLst>
                                        </p:cTn>
                                        <p:tgtEl>
                                          <p:spTgt spid="9297"/>
                                        </p:tgtEl>
                                        <p:attrNameLst>
                                          <p:attrName>style.visibility</p:attrName>
                                        </p:attrNameLst>
                                      </p:cBhvr>
                                      <p:to>
                                        <p:strVal val="visible"/>
                                      </p:to>
                                    </p:set>
                                    <p:animEffect transition="in" filter="dissolve">
                                      <p:cBhvr>
                                        <p:cTn id="95" dur="2000"/>
                                        <p:tgtEl>
                                          <p:spTgt spid="9297"/>
                                        </p:tgtEl>
                                      </p:cBhvr>
                                    </p:animEffect>
                                  </p:childTnLst>
                                </p:cTn>
                              </p:par>
                            </p:childTnLst>
                          </p:cTn>
                        </p:par>
                        <p:par>
                          <p:cTn id="96" fill="hold" nodeType="afterGroup">
                            <p:stCondLst>
                              <p:cond delay="4000"/>
                            </p:stCondLst>
                            <p:childTnLst>
                              <p:par>
                                <p:cTn id="97" presetID="9" presetClass="entr" presetSubtype="0" repeatCount="indefinite" fill="hold" grpId="0" nodeType="afterEffect">
                                  <p:stCondLst>
                                    <p:cond delay="0"/>
                                  </p:stCondLst>
                                  <p:childTnLst>
                                    <p:set>
                                      <p:cBhvr>
                                        <p:cTn id="98" dur="1" fill="hold">
                                          <p:stCondLst>
                                            <p:cond delay="0"/>
                                          </p:stCondLst>
                                        </p:cTn>
                                        <p:tgtEl>
                                          <p:spTgt spid="9293"/>
                                        </p:tgtEl>
                                        <p:attrNameLst>
                                          <p:attrName>style.visibility</p:attrName>
                                        </p:attrNameLst>
                                      </p:cBhvr>
                                      <p:to>
                                        <p:strVal val="visible"/>
                                      </p:to>
                                    </p:set>
                                    <p:animEffect transition="in" filter="dissolve">
                                      <p:cBhvr>
                                        <p:cTn id="99" dur="2000"/>
                                        <p:tgtEl>
                                          <p:spTgt spid="9293"/>
                                        </p:tgtEl>
                                      </p:cBhvr>
                                    </p:animEffect>
                                  </p:childTnLst>
                                </p:cTn>
                              </p:par>
                              <p:par>
                                <p:cTn id="100" presetID="9" presetClass="entr" presetSubtype="0" repeatCount="indefinite" fill="hold" grpId="0" nodeType="withEffect">
                                  <p:stCondLst>
                                    <p:cond delay="0"/>
                                  </p:stCondLst>
                                  <p:childTnLst>
                                    <p:set>
                                      <p:cBhvr>
                                        <p:cTn id="101" dur="1" fill="hold">
                                          <p:stCondLst>
                                            <p:cond delay="0"/>
                                          </p:stCondLst>
                                        </p:cTn>
                                        <p:tgtEl>
                                          <p:spTgt spid="9295"/>
                                        </p:tgtEl>
                                        <p:attrNameLst>
                                          <p:attrName>style.visibility</p:attrName>
                                        </p:attrNameLst>
                                      </p:cBhvr>
                                      <p:to>
                                        <p:strVal val="visible"/>
                                      </p:to>
                                    </p:set>
                                    <p:animEffect transition="in" filter="dissolve">
                                      <p:cBhvr>
                                        <p:cTn id="102" dur="2000"/>
                                        <p:tgtEl>
                                          <p:spTgt spid="9295"/>
                                        </p:tgtEl>
                                      </p:cBhvr>
                                    </p:animEffect>
                                  </p:childTnLst>
                                </p:cTn>
                              </p:par>
                            </p:childTnLst>
                          </p:cTn>
                        </p:par>
                        <p:par>
                          <p:cTn id="103" fill="hold" nodeType="afterGroup">
                            <p:stCondLst>
                              <p:cond delay="6000"/>
                            </p:stCondLst>
                            <p:childTnLst>
                              <p:par>
                                <p:cTn id="104" presetID="9" presetClass="entr" presetSubtype="0" repeatCount="indefinite" fill="hold" grpId="0" nodeType="afterEffect">
                                  <p:stCondLst>
                                    <p:cond delay="0"/>
                                  </p:stCondLst>
                                  <p:childTnLst>
                                    <p:set>
                                      <p:cBhvr>
                                        <p:cTn id="105" dur="1" fill="hold">
                                          <p:stCondLst>
                                            <p:cond delay="0"/>
                                          </p:stCondLst>
                                        </p:cTn>
                                        <p:tgtEl>
                                          <p:spTgt spid="9294"/>
                                        </p:tgtEl>
                                        <p:attrNameLst>
                                          <p:attrName>style.visibility</p:attrName>
                                        </p:attrNameLst>
                                      </p:cBhvr>
                                      <p:to>
                                        <p:strVal val="visible"/>
                                      </p:to>
                                    </p:set>
                                    <p:animEffect transition="in" filter="dissolve">
                                      <p:cBhvr>
                                        <p:cTn id="106" dur="2000"/>
                                        <p:tgtEl>
                                          <p:spTgt spid="9294"/>
                                        </p:tgtEl>
                                      </p:cBhvr>
                                    </p:animEffect>
                                  </p:childTnLst>
                                </p:cTn>
                              </p:par>
                              <p:par>
                                <p:cTn id="107" presetID="9" presetClass="entr" presetSubtype="0" repeatCount="indefinite" fill="hold" grpId="0" nodeType="withEffect">
                                  <p:stCondLst>
                                    <p:cond delay="0"/>
                                  </p:stCondLst>
                                  <p:childTnLst>
                                    <p:set>
                                      <p:cBhvr>
                                        <p:cTn id="108" dur="1" fill="hold">
                                          <p:stCondLst>
                                            <p:cond delay="0"/>
                                          </p:stCondLst>
                                        </p:cTn>
                                        <p:tgtEl>
                                          <p:spTgt spid="9296"/>
                                        </p:tgtEl>
                                        <p:attrNameLst>
                                          <p:attrName>style.visibility</p:attrName>
                                        </p:attrNameLst>
                                      </p:cBhvr>
                                      <p:to>
                                        <p:strVal val="visible"/>
                                      </p:to>
                                    </p:set>
                                    <p:animEffect transition="in" filter="dissolve">
                                      <p:cBhvr>
                                        <p:cTn id="109" dur="2000"/>
                                        <p:tgtEl>
                                          <p:spTgt spid="9296"/>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9" presetClass="entr" presetSubtype="0" repeatCount="indefinite" fill="hold" grpId="2" nodeType="clickEffect">
                                  <p:stCondLst>
                                    <p:cond delay="0"/>
                                  </p:stCondLst>
                                  <p:childTnLst>
                                    <p:set>
                                      <p:cBhvr>
                                        <p:cTn id="113" dur="1" fill="hold">
                                          <p:stCondLst>
                                            <p:cond delay="0"/>
                                          </p:stCondLst>
                                        </p:cTn>
                                        <p:tgtEl>
                                          <p:spTgt spid="9285"/>
                                        </p:tgtEl>
                                        <p:attrNameLst>
                                          <p:attrName>style.visibility</p:attrName>
                                        </p:attrNameLst>
                                      </p:cBhvr>
                                      <p:to>
                                        <p:strVal val="visible"/>
                                      </p:to>
                                    </p:set>
                                    <p:animEffect transition="in" filter="dissolve">
                                      <p:cBhvr>
                                        <p:cTn id="114" dur="1000"/>
                                        <p:tgtEl>
                                          <p:spTgt spid="9285"/>
                                        </p:tgtEl>
                                      </p:cBhvr>
                                    </p:animEffect>
                                  </p:childTnLst>
                                </p:cTn>
                              </p:par>
                              <p:par>
                                <p:cTn id="115" presetID="9" presetClass="entr" presetSubtype="0" repeatCount="indefinite" fill="hold" grpId="2" nodeType="withEffect">
                                  <p:stCondLst>
                                    <p:cond delay="0"/>
                                  </p:stCondLst>
                                  <p:childTnLst>
                                    <p:set>
                                      <p:cBhvr>
                                        <p:cTn id="116" dur="1" fill="hold">
                                          <p:stCondLst>
                                            <p:cond delay="0"/>
                                          </p:stCondLst>
                                        </p:cTn>
                                        <p:tgtEl>
                                          <p:spTgt spid="9284"/>
                                        </p:tgtEl>
                                        <p:attrNameLst>
                                          <p:attrName>style.visibility</p:attrName>
                                        </p:attrNameLst>
                                      </p:cBhvr>
                                      <p:to>
                                        <p:strVal val="visible"/>
                                      </p:to>
                                    </p:set>
                                    <p:animEffect transition="in" filter="dissolve">
                                      <p:cBhvr>
                                        <p:cTn id="117" dur="1000"/>
                                        <p:tgtEl>
                                          <p:spTgt spid="9284"/>
                                        </p:tgtEl>
                                      </p:cBhvr>
                                    </p:animEffect>
                                  </p:childTnLst>
                                </p:cTn>
                              </p:par>
                            </p:childTnLst>
                          </p:cTn>
                        </p:par>
                        <p:par>
                          <p:cTn id="118" fill="hold" nodeType="afterGroup">
                            <p:stCondLst>
                              <p:cond delay="1000"/>
                            </p:stCondLst>
                            <p:childTnLst>
                              <p:par>
                                <p:cTn id="119" presetID="9" presetClass="entr" presetSubtype="0" repeatCount="indefinite" fill="hold" grpId="2" nodeType="afterEffect">
                                  <p:stCondLst>
                                    <p:cond delay="0"/>
                                  </p:stCondLst>
                                  <p:childTnLst>
                                    <p:set>
                                      <p:cBhvr>
                                        <p:cTn id="120" dur="1" fill="hold">
                                          <p:stCondLst>
                                            <p:cond delay="0"/>
                                          </p:stCondLst>
                                        </p:cTn>
                                        <p:tgtEl>
                                          <p:spTgt spid="9288"/>
                                        </p:tgtEl>
                                        <p:attrNameLst>
                                          <p:attrName>style.visibility</p:attrName>
                                        </p:attrNameLst>
                                      </p:cBhvr>
                                      <p:to>
                                        <p:strVal val="visible"/>
                                      </p:to>
                                    </p:set>
                                    <p:animEffect transition="in" filter="dissolve">
                                      <p:cBhvr>
                                        <p:cTn id="121" dur="2000"/>
                                        <p:tgtEl>
                                          <p:spTgt spid="9288"/>
                                        </p:tgtEl>
                                      </p:cBhvr>
                                    </p:animEffect>
                                  </p:childTnLst>
                                </p:cTn>
                              </p:par>
                              <p:par>
                                <p:cTn id="122" presetID="9" presetClass="entr" presetSubtype="0" repeatCount="indefinite" fill="hold" grpId="2" nodeType="withEffect">
                                  <p:stCondLst>
                                    <p:cond delay="0"/>
                                  </p:stCondLst>
                                  <p:childTnLst>
                                    <p:set>
                                      <p:cBhvr>
                                        <p:cTn id="123" dur="1" fill="hold">
                                          <p:stCondLst>
                                            <p:cond delay="0"/>
                                          </p:stCondLst>
                                        </p:cTn>
                                        <p:tgtEl>
                                          <p:spTgt spid="9289"/>
                                        </p:tgtEl>
                                        <p:attrNameLst>
                                          <p:attrName>style.visibility</p:attrName>
                                        </p:attrNameLst>
                                      </p:cBhvr>
                                      <p:to>
                                        <p:strVal val="visible"/>
                                      </p:to>
                                    </p:set>
                                    <p:animEffect transition="in" filter="dissolve">
                                      <p:cBhvr>
                                        <p:cTn id="124" dur="2000"/>
                                        <p:tgtEl>
                                          <p:spTgt spid="9289"/>
                                        </p:tgtEl>
                                      </p:cBhvr>
                                    </p:animEffect>
                                  </p:childTnLst>
                                </p:cTn>
                              </p:par>
                            </p:childTnLst>
                          </p:cTn>
                        </p:par>
                        <p:par>
                          <p:cTn id="125" fill="hold" nodeType="afterGroup">
                            <p:stCondLst>
                              <p:cond delay="3000"/>
                            </p:stCondLst>
                            <p:childTnLst>
                              <p:par>
                                <p:cTn id="126" presetID="9" presetClass="entr" presetSubtype="0" repeatCount="indefinite" fill="hold" grpId="2" nodeType="afterEffect">
                                  <p:stCondLst>
                                    <p:cond delay="0"/>
                                  </p:stCondLst>
                                  <p:childTnLst>
                                    <p:set>
                                      <p:cBhvr>
                                        <p:cTn id="127" dur="1" fill="hold">
                                          <p:stCondLst>
                                            <p:cond delay="0"/>
                                          </p:stCondLst>
                                        </p:cTn>
                                        <p:tgtEl>
                                          <p:spTgt spid="9291"/>
                                        </p:tgtEl>
                                        <p:attrNameLst>
                                          <p:attrName>style.visibility</p:attrName>
                                        </p:attrNameLst>
                                      </p:cBhvr>
                                      <p:to>
                                        <p:strVal val="visible"/>
                                      </p:to>
                                    </p:set>
                                    <p:animEffect transition="in" filter="dissolve">
                                      <p:cBhvr>
                                        <p:cTn id="128" dur="3000"/>
                                        <p:tgtEl>
                                          <p:spTgt spid="9291"/>
                                        </p:tgtEl>
                                      </p:cBhvr>
                                    </p:animEffect>
                                  </p:childTnLst>
                                </p:cTn>
                              </p:par>
                              <p:par>
                                <p:cTn id="129" presetID="9" presetClass="entr" presetSubtype="0" repeatCount="indefinite" fill="hold" grpId="2" nodeType="withEffect">
                                  <p:stCondLst>
                                    <p:cond delay="0"/>
                                  </p:stCondLst>
                                  <p:childTnLst>
                                    <p:set>
                                      <p:cBhvr>
                                        <p:cTn id="130" dur="1" fill="hold">
                                          <p:stCondLst>
                                            <p:cond delay="0"/>
                                          </p:stCondLst>
                                        </p:cTn>
                                        <p:tgtEl>
                                          <p:spTgt spid="9290"/>
                                        </p:tgtEl>
                                        <p:attrNameLst>
                                          <p:attrName>style.visibility</p:attrName>
                                        </p:attrNameLst>
                                      </p:cBhvr>
                                      <p:to>
                                        <p:strVal val="visible"/>
                                      </p:to>
                                    </p:set>
                                    <p:animEffect transition="in" filter="dissolve">
                                      <p:cBhvr>
                                        <p:cTn id="131" dur="2000"/>
                                        <p:tgtEl>
                                          <p:spTgt spid="9290"/>
                                        </p:tgtEl>
                                      </p:cBhvr>
                                    </p:animEffect>
                                  </p:childTnLst>
                                </p:cTn>
                              </p:par>
                            </p:childTnLst>
                          </p:cTn>
                        </p:par>
                        <p:par>
                          <p:cTn id="132" fill="hold" nodeType="afterGroup">
                            <p:stCondLst>
                              <p:cond delay="6000"/>
                            </p:stCondLst>
                            <p:childTnLst>
                              <p:par>
                                <p:cTn id="133" presetID="9" presetClass="entr" presetSubtype="0" repeatCount="indefinite" fill="hold" grpId="2" nodeType="afterEffect">
                                  <p:stCondLst>
                                    <p:cond delay="0"/>
                                  </p:stCondLst>
                                  <p:childTnLst>
                                    <p:set>
                                      <p:cBhvr>
                                        <p:cTn id="134" dur="1" fill="hold">
                                          <p:stCondLst>
                                            <p:cond delay="0"/>
                                          </p:stCondLst>
                                        </p:cTn>
                                        <p:tgtEl>
                                          <p:spTgt spid="9287"/>
                                        </p:tgtEl>
                                        <p:attrNameLst>
                                          <p:attrName>style.visibility</p:attrName>
                                        </p:attrNameLst>
                                      </p:cBhvr>
                                      <p:to>
                                        <p:strVal val="visible"/>
                                      </p:to>
                                    </p:set>
                                    <p:animEffect transition="in" filter="dissolve">
                                      <p:cBhvr>
                                        <p:cTn id="135" dur="2000"/>
                                        <p:tgtEl>
                                          <p:spTgt spid="9287"/>
                                        </p:tgtEl>
                                      </p:cBhvr>
                                    </p:animEffect>
                                  </p:childTnLst>
                                </p:cTn>
                              </p:par>
                              <p:par>
                                <p:cTn id="136" presetID="9" presetClass="entr" presetSubtype="0" repeatCount="indefinite" fill="hold" grpId="2" nodeType="withEffect">
                                  <p:stCondLst>
                                    <p:cond delay="0"/>
                                  </p:stCondLst>
                                  <p:childTnLst>
                                    <p:set>
                                      <p:cBhvr>
                                        <p:cTn id="137" dur="1" fill="hold">
                                          <p:stCondLst>
                                            <p:cond delay="0"/>
                                          </p:stCondLst>
                                        </p:cTn>
                                        <p:tgtEl>
                                          <p:spTgt spid="9286"/>
                                        </p:tgtEl>
                                        <p:attrNameLst>
                                          <p:attrName>style.visibility</p:attrName>
                                        </p:attrNameLst>
                                      </p:cBhvr>
                                      <p:to>
                                        <p:strVal val="visible"/>
                                      </p:to>
                                    </p:set>
                                    <p:animEffect transition="in" filter="dissolve">
                                      <p:cBhvr>
                                        <p:cTn id="138" dur="2000"/>
                                        <p:tgtEl>
                                          <p:spTgt spid="9286"/>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7" presetClass="entr" presetSubtype="0" fill="hold" grpId="0" nodeType="clickEffect">
                                  <p:stCondLst>
                                    <p:cond delay="0"/>
                                  </p:stCondLst>
                                  <p:iterate type="lt">
                                    <p:tmPct val="50000"/>
                                  </p:iterate>
                                  <p:childTnLst>
                                    <p:set>
                                      <p:cBhvr>
                                        <p:cTn id="142" dur="1" fill="hold">
                                          <p:stCondLst>
                                            <p:cond delay="0"/>
                                          </p:stCondLst>
                                        </p:cTn>
                                        <p:tgtEl>
                                          <p:spTgt spid="9299"/>
                                        </p:tgtEl>
                                        <p:attrNameLst>
                                          <p:attrName>style.visibility</p:attrName>
                                        </p:attrNameLst>
                                      </p:cBhvr>
                                      <p:to>
                                        <p:strVal val="visible"/>
                                      </p:to>
                                    </p:set>
                                    <p:anim calcmode="discrete" valueType="clr">
                                      <p:cBhvr override="childStyle">
                                        <p:cTn id="143" dur="80"/>
                                        <p:tgtEl>
                                          <p:spTgt spid="9299"/>
                                        </p:tgtEl>
                                        <p:attrNameLst>
                                          <p:attrName>style.color</p:attrName>
                                        </p:attrNameLst>
                                      </p:cBhvr>
                                      <p:tavLst>
                                        <p:tav tm="0">
                                          <p:val>
                                            <p:clrVal>
                                              <a:schemeClr val="accent2"/>
                                            </p:clrVal>
                                          </p:val>
                                        </p:tav>
                                        <p:tav tm="50000">
                                          <p:val>
                                            <p:clrVal>
                                              <a:schemeClr val="hlink"/>
                                            </p:clrVal>
                                          </p:val>
                                        </p:tav>
                                      </p:tavLst>
                                    </p:anim>
                                    <p:anim calcmode="discrete" valueType="clr">
                                      <p:cBhvr>
                                        <p:cTn id="144" dur="80"/>
                                        <p:tgtEl>
                                          <p:spTgt spid="9299"/>
                                        </p:tgtEl>
                                        <p:attrNameLst>
                                          <p:attrName>fillcolor</p:attrName>
                                        </p:attrNameLst>
                                      </p:cBhvr>
                                      <p:tavLst>
                                        <p:tav tm="0">
                                          <p:val>
                                            <p:clrVal>
                                              <a:schemeClr val="accent2"/>
                                            </p:clrVal>
                                          </p:val>
                                        </p:tav>
                                        <p:tav tm="50000">
                                          <p:val>
                                            <p:clrVal>
                                              <a:schemeClr val="hlink"/>
                                            </p:clrVal>
                                          </p:val>
                                        </p:tav>
                                      </p:tavLst>
                                    </p:anim>
                                    <p:set>
                                      <p:cBhvr>
                                        <p:cTn id="145" dur="80"/>
                                        <p:tgtEl>
                                          <p:spTgt spid="9299"/>
                                        </p:tgtEl>
                                        <p:attrNameLst>
                                          <p:attrName>fill.type</p:attrName>
                                        </p:attrNameLst>
                                      </p:cBhvr>
                                      <p:to>
                                        <p:strVal val="solid"/>
                                      </p:to>
                                    </p:se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7" presetClass="entr" presetSubtype="0" fill="hold" grpId="0" nodeType="clickEffect">
                                  <p:stCondLst>
                                    <p:cond delay="0"/>
                                  </p:stCondLst>
                                  <p:iterate type="lt">
                                    <p:tmPct val="50000"/>
                                  </p:iterate>
                                  <p:childTnLst>
                                    <p:set>
                                      <p:cBhvr>
                                        <p:cTn id="149" dur="1" fill="hold">
                                          <p:stCondLst>
                                            <p:cond delay="0"/>
                                          </p:stCondLst>
                                        </p:cTn>
                                        <p:tgtEl>
                                          <p:spTgt spid="9300"/>
                                        </p:tgtEl>
                                        <p:attrNameLst>
                                          <p:attrName>style.visibility</p:attrName>
                                        </p:attrNameLst>
                                      </p:cBhvr>
                                      <p:to>
                                        <p:strVal val="visible"/>
                                      </p:to>
                                    </p:set>
                                    <p:anim calcmode="discrete" valueType="clr">
                                      <p:cBhvr override="childStyle">
                                        <p:cTn id="150" dur="80"/>
                                        <p:tgtEl>
                                          <p:spTgt spid="9300"/>
                                        </p:tgtEl>
                                        <p:attrNameLst>
                                          <p:attrName>style.color</p:attrName>
                                        </p:attrNameLst>
                                      </p:cBhvr>
                                      <p:tavLst>
                                        <p:tav tm="0">
                                          <p:val>
                                            <p:clrVal>
                                              <a:schemeClr val="accent2"/>
                                            </p:clrVal>
                                          </p:val>
                                        </p:tav>
                                        <p:tav tm="50000">
                                          <p:val>
                                            <p:clrVal>
                                              <a:schemeClr val="hlink"/>
                                            </p:clrVal>
                                          </p:val>
                                        </p:tav>
                                      </p:tavLst>
                                    </p:anim>
                                    <p:anim calcmode="discrete" valueType="clr">
                                      <p:cBhvr>
                                        <p:cTn id="151" dur="80"/>
                                        <p:tgtEl>
                                          <p:spTgt spid="9300"/>
                                        </p:tgtEl>
                                        <p:attrNameLst>
                                          <p:attrName>fillcolor</p:attrName>
                                        </p:attrNameLst>
                                      </p:cBhvr>
                                      <p:tavLst>
                                        <p:tav tm="0">
                                          <p:val>
                                            <p:clrVal>
                                              <a:schemeClr val="accent2"/>
                                            </p:clrVal>
                                          </p:val>
                                        </p:tav>
                                        <p:tav tm="50000">
                                          <p:val>
                                            <p:clrVal>
                                              <a:schemeClr val="hlink"/>
                                            </p:clrVal>
                                          </p:val>
                                        </p:tav>
                                      </p:tavLst>
                                    </p:anim>
                                    <p:set>
                                      <p:cBhvr>
                                        <p:cTn id="152" dur="80"/>
                                        <p:tgtEl>
                                          <p:spTgt spid="9300"/>
                                        </p:tgtEl>
                                        <p:attrNameLst>
                                          <p:attrName>fill.type</p:attrName>
                                        </p:attrNameLst>
                                      </p:cBhvr>
                                      <p:to>
                                        <p:strVal val="solid"/>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7" presetClass="entr" presetSubtype="0" fill="hold" grpId="0" nodeType="clickEffect">
                                  <p:stCondLst>
                                    <p:cond delay="0"/>
                                  </p:stCondLst>
                                  <p:iterate type="lt">
                                    <p:tmPct val="50000"/>
                                  </p:iterate>
                                  <p:childTnLst>
                                    <p:set>
                                      <p:cBhvr>
                                        <p:cTn id="156" dur="1" fill="hold">
                                          <p:stCondLst>
                                            <p:cond delay="0"/>
                                          </p:stCondLst>
                                        </p:cTn>
                                        <p:tgtEl>
                                          <p:spTgt spid="9301"/>
                                        </p:tgtEl>
                                        <p:attrNameLst>
                                          <p:attrName>style.visibility</p:attrName>
                                        </p:attrNameLst>
                                      </p:cBhvr>
                                      <p:to>
                                        <p:strVal val="visible"/>
                                      </p:to>
                                    </p:set>
                                    <p:anim calcmode="discrete" valueType="clr">
                                      <p:cBhvr override="childStyle">
                                        <p:cTn id="157" dur="80"/>
                                        <p:tgtEl>
                                          <p:spTgt spid="9301"/>
                                        </p:tgtEl>
                                        <p:attrNameLst>
                                          <p:attrName>style.color</p:attrName>
                                        </p:attrNameLst>
                                      </p:cBhvr>
                                      <p:tavLst>
                                        <p:tav tm="0">
                                          <p:val>
                                            <p:clrVal>
                                              <a:schemeClr val="accent2"/>
                                            </p:clrVal>
                                          </p:val>
                                        </p:tav>
                                        <p:tav tm="50000">
                                          <p:val>
                                            <p:clrVal>
                                              <a:schemeClr val="hlink"/>
                                            </p:clrVal>
                                          </p:val>
                                        </p:tav>
                                      </p:tavLst>
                                    </p:anim>
                                    <p:anim calcmode="discrete" valueType="clr">
                                      <p:cBhvr>
                                        <p:cTn id="158" dur="80"/>
                                        <p:tgtEl>
                                          <p:spTgt spid="9301"/>
                                        </p:tgtEl>
                                        <p:attrNameLst>
                                          <p:attrName>fillcolor</p:attrName>
                                        </p:attrNameLst>
                                      </p:cBhvr>
                                      <p:tavLst>
                                        <p:tav tm="0">
                                          <p:val>
                                            <p:clrVal>
                                              <a:schemeClr val="accent2"/>
                                            </p:clrVal>
                                          </p:val>
                                        </p:tav>
                                        <p:tav tm="50000">
                                          <p:val>
                                            <p:clrVal>
                                              <a:schemeClr val="hlink"/>
                                            </p:clrVal>
                                          </p:val>
                                        </p:tav>
                                      </p:tavLst>
                                    </p:anim>
                                    <p:set>
                                      <p:cBhvr>
                                        <p:cTn id="159" dur="80"/>
                                        <p:tgtEl>
                                          <p:spTgt spid="9301"/>
                                        </p:tgtEl>
                                        <p:attrNameLst>
                                          <p:attrName>fill.type</p:attrName>
                                        </p:attrNameLst>
                                      </p:cBhvr>
                                      <p:to>
                                        <p:strVal val="solid"/>
                                      </p:to>
                                    </p:se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7" presetClass="entr" presetSubtype="0" fill="hold" grpId="0" nodeType="clickEffect">
                                  <p:stCondLst>
                                    <p:cond delay="0"/>
                                  </p:stCondLst>
                                  <p:iterate type="lt">
                                    <p:tmPct val="50000"/>
                                  </p:iterate>
                                  <p:childTnLst>
                                    <p:set>
                                      <p:cBhvr>
                                        <p:cTn id="163" dur="1" fill="hold">
                                          <p:stCondLst>
                                            <p:cond delay="0"/>
                                          </p:stCondLst>
                                        </p:cTn>
                                        <p:tgtEl>
                                          <p:spTgt spid="9302"/>
                                        </p:tgtEl>
                                        <p:attrNameLst>
                                          <p:attrName>style.visibility</p:attrName>
                                        </p:attrNameLst>
                                      </p:cBhvr>
                                      <p:to>
                                        <p:strVal val="visible"/>
                                      </p:to>
                                    </p:set>
                                    <p:anim calcmode="discrete" valueType="clr">
                                      <p:cBhvr override="childStyle">
                                        <p:cTn id="164" dur="80"/>
                                        <p:tgtEl>
                                          <p:spTgt spid="9302"/>
                                        </p:tgtEl>
                                        <p:attrNameLst>
                                          <p:attrName>style.color</p:attrName>
                                        </p:attrNameLst>
                                      </p:cBhvr>
                                      <p:tavLst>
                                        <p:tav tm="0">
                                          <p:val>
                                            <p:clrVal>
                                              <a:schemeClr val="accent2"/>
                                            </p:clrVal>
                                          </p:val>
                                        </p:tav>
                                        <p:tav tm="50000">
                                          <p:val>
                                            <p:clrVal>
                                              <a:schemeClr val="hlink"/>
                                            </p:clrVal>
                                          </p:val>
                                        </p:tav>
                                      </p:tavLst>
                                    </p:anim>
                                    <p:anim calcmode="discrete" valueType="clr">
                                      <p:cBhvr>
                                        <p:cTn id="165" dur="80"/>
                                        <p:tgtEl>
                                          <p:spTgt spid="9302"/>
                                        </p:tgtEl>
                                        <p:attrNameLst>
                                          <p:attrName>fillcolor</p:attrName>
                                        </p:attrNameLst>
                                      </p:cBhvr>
                                      <p:tavLst>
                                        <p:tav tm="0">
                                          <p:val>
                                            <p:clrVal>
                                              <a:schemeClr val="accent2"/>
                                            </p:clrVal>
                                          </p:val>
                                        </p:tav>
                                        <p:tav tm="50000">
                                          <p:val>
                                            <p:clrVal>
                                              <a:schemeClr val="hlink"/>
                                            </p:clrVal>
                                          </p:val>
                                        </p:tav>
                                      </p:tavLst>
                                    </p:anim>
                                    <p:set>
                                      <p:cBhvr>
                                        <p:cTn id="166" dur="80"/>
                                        <p:tgtEl>
                                          <p:spTgt spid="93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7" grpId="0" build="allAtOnce"/>
      <p:bldP spid="9277" grpId="1" build="allAtOnce"/>
      <p:bldP spid="9282" grpId="0" animBg="1"/>
      <p:bldP spid="9283" grpId="0" animBg="1"/>
      <p:bldP spid="9284" grpId="0" animBg="1"/>
      <p:bldP spid="9284" grpId="1" animBg="1"/>
      <p:bldP spid="9284" grpId="2" animBg="1"/>
      <p:bldP spid="9285" grpId="0" animBg="1"/>
      <p:bldP spid="9285" grpId="1" animBg="1"/>
      <p:bldP spid="9285" grpId="2" animBg="1"/>
      <p:bldP spid="9286" grpId="0" animBg="1"/>
      <p:bldP spid="9286" grpId="1" animBg="1"/>
      <p:bldP spid="9286" grpId="2" animBg="1"/>
      <p:bldP spid="9287" grpId="0" animBg="1"/>
      <p:bldP spid="9287" grpId="1" animBg="1"/>
      <p:bldP spid="9287" grpId="2" animBg="1"/>
      <p:bldP spid="9288" grpId="0" animBg="1"/>
      <p:bldP spid="9288" grpId="1" animBg="1"/>
      <p:bldP spid="9288" grpId="2" animBg="1"/>
      <p:bldP spid="9289" grpId="0" animBg="1"/>
      <p:bldP spid="9289" grpId="1" animBg="1"/>
      <p:bldP spid="9289" grpId="2" animBg="1"/>
      <p:bldP spid="9290" grpId="0" animBg="1"/>
      <p:bldP spid="9290" grpId="1" animBg="1"/>
      <p:bldP spid="9290" grpId="2" animBg="1"/>
      <p:bldP spid="9291" grpId="0" animBg="1"/>
      <p:bldP spid="9291" grpId="1" animBg="1"/>
      <p:bldP spid="9291" grpId="2" animBg="1"/>
      <p:bldP spid="9292" grpId="0" animBg="1"/>
      <p:bldP spid="9293" grpId="0" animBg="1"/>
      <p:bldP spid="9294" grpId="0" animBg="1"/>
      <p:bldP spid="9295" grpId="0" animBg="1"/>
      <p:bldP spid="9296" grpId="0" animBg="1"/>
      <p:bldP spid="9297" grpId="0" animBg="1"/>
      <p:bldP spid="9298" grpId="0" animBg="1"/>
      <p:bldP spid="9299" grpId="0"/>
      <p:bldP spid="9300" grpId="0"/>
      <p:bldP spid="9301" grpId="0"/>
      <p:bldP spid="930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7813"/>
            <a:ext cx="4572000" cy="784225"/>
          </a:xfrm>
        </p:spPr>
        <p:txBody>
          <a:bodyPr/>
          <a:lstStyle/>
          <a:p>
            <a:pPr eaLnBrk="1" hangingPunct="1"/>
            <a:r>
              <a:rPr lang="en-US" altLang="en-US" sz="3800" smtClean="0">
                <a:latin typeface="Times New Roman" pitchFamily="18" charset="0"/>
              </a:rPr>
              <a:t>5. Hệ hô hấp</a:t>
            </a:r>
          </a:p>
        </p:txBody>
      </p:sp>
      <p:sp>
        <p:nvSpPr>
          <p:cNvPr id="18435" name="Rectangle 12"/>
          <p:cNvSpPr>
            <a:spLocks noChangeArrowheads="1"/>
          </p:cNvSpPr>
          <p:nvPr/>
        </p:nvSpPr>
        <p:spPr bwMode="auto">
          <a:xfrm>
            <a:off x="304800" y="3217863"/>
            <a:ext cx="86868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50000"/>
              </a:lnSpc>
            </a:pPr>
            <a:r>
              <a:rPr lang="en-US" altLang="en-US" sz="3200">
                <a:solidFill>
                  <a:srgbClr val="2011E5"/>
                </a:solidFill>
              </a:rPr>
              <a:t>Nháy chuột vào biểu tượng có dòng chữ </a:t>
            </a:r>
            <a:r>
              <a:rPr lang="es-ES" altLang="en-US" sz="3200">
                <a:solidFill>
                  <a:srgbClr val="2011E5"/>
                </a:solidFill>
              </a:rPr>
              <a:t>RESPIRATORY SYSTEM            </a:t>
            </a:r>
            <a:r>
              <a:rPr lang="en-US" altLang="en-US" sz="3200">
                <a:solidFill>
                  <a:srgbClr val="2011E5"/>
                </a:solidFill>
              </a:rPr>
              <a:t> </a:t>
            </a:r>
          </a:p>
        </p:txBody>
      </p:sp>
      <p:sp>
        <p:nvSpPr>
          <p:cNvPr id="18436" name="Rectangle 5"/>
          <p:cNvSpPr>
            <a:spLocks noChangeArrowheads="1"/>
          </p:cNvSpPr>
          <p:nvPr/>
        </p:nvSpPr>
        <p:spPr bwMode="auto">
          <a:xfrm>
            <a:off x="457200" y="1436688"/>
            <a:ext cx="8229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altLang="en-US" sz="3200">
                <a:cs typeface="Times New Roman" pitchFamily="18" charset="0"/>
              </a:rPr>
              <a:t>Cho biết để vào chủ đề hệ hô hấp ta thực hiện như thế nào?</a:t>
            </a:r>
            <a:endParaRPr lang="en-US" altLang="en-US" sz="3200">
              <a:cs typeface="Times New Roman" pitchFamily="18" charset="0"/>
            </a:endParaRPr>
          </a:p>
        </p:txBody>
      </p:sp>
      <p:sp>
        <p:nvSpPr>
          <p:cNvPr id="4301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430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430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graphicFrame>
        <p:nvGraphicFramePr>
          <p:cNvPr id="3" name="Object 2"/>
          <p:cNvGraphicFramePr>
            <a:graphicFrameLocks noChangeAspect="1"/>
          </p:cNvGraphicFramePr>
          <p:nvPr/>
        </p:nvGraphicFramePr>
        <p:xfrm>
          <a:off x="5105400" y="4419600"/>
          <a:ext cx="1130300" cy="1041400"/>
        </p:xfrm>
        <a:graphic>
          <a:graphicData uri="http://schemas.openxmlformats.org/presentationml/2006/ole">
            <mc:AlternateContent xmlns:mc="http://schemas.openxmlformats.org/markup-compatibility/2006">
              <mc:Choice xmlns:v="urn:schemas-microsoft-com:vml" Requires="v">
                <p:oleObj spid="_x0000_s43019" name="Bitmap Image" r:id="rId3" imgW="1390844" imgH="1286055" progId="Paint.Picture">
                  <p:embed/>
                </p:oleObj>
              </mc:Choice>
              <mc:Fallback>
                <p:oleObj name="Bitmap Image" r:id="rId3" imgW="1390844" imgH="1286055"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419600"/>
                        <a:ext cx="11303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arn(inVertical)">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dissolve">
                                      <p:cBhvr>
                                        <p:cTn id="12" dur="500"/>
                                        <p:tgtEl>
                                          <p:spTgt spid="184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435"/>
                                        </p:tgtEl>
                                        <p:attrNameLst>
                                          <p:attrName>style.visibility</p:attrName>
                                        </p:attrNameLst>
                                      </p:cBhvr>
                                      <p:to>
                                        <p:strVal val="visible"/>
                                      </p:to>
                                    </p:set>
                                    <p:animEffect transition="in" filter="barn(inVertical)">
                                      <p:cBhvr>
                                        <p:cTn id="17" dur="500"/>
                                        <p:tgtEl>
                                          <p:spTgt spid="18435"/>
                                        </p:tgtEl>
                                      </p:cBhvr>
                                    </p:animEffect>
                                  </p:childTnLst>
                                </p:cTn>
                              </p:par>
                              <p:par>
                                <p:cTn id="18" presetID="9"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autoUpdateAnimBg="0"/>
      <p:bldP spid="1843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7813"/>
            <a:ext cx="4572000" cy="784225"/>
          </a:xfrm>
        </p:spPr>
        <p:txBody>
          <a:bodyPr/>
          <a:lstStyle/>
          <a:p>
            <a:pPr eaLnBrk="1" hangingPunct="1"/>
            <a:r>
              <a:rPr lang="en-US" altLang="en-US" sz="3800" smtClean="0">
                <a:latin typeface="Times New Roman" pitchFamily="18" charset="0"/>
              </a:rPr>
              <a:t>5. Hệ hô hấp</a:t>
            </a:r>
          </a:p>
        </p:txBody>
      </p:sp>
      <p:sp>
        <p:nvSpPr>
          <p:cNvPr id="18435" name="Rectangle 12"/>
          <p:cNvSpPr>
            <a:spLocks noChangeArrowheads="1"/>
          </p:cNvSpPr>
          <p:nvPr/>
        </p:nvSpPr>
        <p:spPr bwMode="auto">
          <a:xfrm>
            <a:off x="228600" y="2992438"/>
            <a:ext cx="8686800"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50000"/>
              </a:lnSpc>
            </a:pPr>
            <a:r>
              <a:rPr lang="en-US" altLang="en-US" sz="3200">
                <a:solidFill>
                  <a:srgbClr val="2011E5"/>
                </a:solidFill>
              </a:rPr>
              <a:t>	Hệ hô hấp làm giàu ô-xi trong máu thông qua trao đổi chất với bên ngoài. Qua hít thở, sẽ lấy ô-xi trong không khí đưa vào máu, sau đó lấy CO</a:t>
            </a:r>
            <a:r>
              <a:rPr lang="en-US" altLang="en-US" sz="3200" baseline="-25000">
                <a:solidFill>
                  <a:srgbClr val="2011E5"/>
                </a:solidFill>
              </a:rPr>
              <a:t>2</a:t>
            </a:r>
            <a:r>
              <a:rPr lang="en-US" altLang="en-US" sz="3200">
                <a:solidFill>
                  <a:srgbClr val="2011E5"/>
                </a:solidFill>
              </a:rPr>
              <a:t> trong máu để thải ra ngoài không khí.</a:t>
            </a:r>
          </a:p>
        </p:txBody>
      </p:sp>
      <p:sp>
        <p:nvSpPr>
          <p:cNvPr id="18436" name="Rectangle 5"/>
          <p:cNvSpPr>
            <a:spLocks noChangeArrowheads="1"/>
          </p:cNvSpPr>
          <p:nvPr/>
        </p:nvSpPr>
        <p:spPr bwMode="auto">
          <a:xfrm>
            <a:off x="457200" y="1436688"/>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200"/>
              <a:t>Hệ hô hấp có chức năng như thế nào?</a:t>
            </a:r>
            <a:endParaRPr lang="en-US" altLang="en-US" sz="3200">
              <a:cs typeface="Times New Roman" pitchFamily="18" charset="0"/>
            </a:endParaRPr>
          </a:p>
        </p:txBody>
      </p:sp>
      <p:sp>
        <p:nvSpPr>
          <p:cNvPr id="4403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4403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4403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ssolve">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barn(inVertical)">
                                      <p:cBhvr>
                                        <p:cTn id="12"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7813"/>
            <a:ext cx="4572000" cy="784225"/>
          </a:xfrm>
        </p:spPr>
        <p:txBody>
          <a:bodyPr/>
          <a:lstStyle/>
          <a:p>
            <a:pPr eaLnBrk="1" hangingPunct="1"/>
            <a:r>
              <a:rPr lang="en-US" altLang="en-US" sz="3800" smtClean="0">
                <a:latin typeface="Times New Roman" pitchFamily="18" charset="0"/>
              </a:rPr>
              <a:t>5. Hệ hô hấp</a:t>
            </a:r>
          </a:p>
        </p:txBody>
      </p:sp>
      <p:sp>
        <p:nvSpPr>
          <p:cNvPr id="18435" name="Rectangle 12"/>
          <p:cNvSpPr>
            <a:spLocks noChangeArrowheads="1"/>
          </p:cNvSpPr>
          <p:nvPr/>
        </p:nvSpPr>
        <p:spPr bwMode="auto">
          <a:xfrm>
            <a:off x="304800" y="2846369"/>
            <a:ext cx="8686800" cy="14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50000"/>
              </a:lnSpc>
            </a:pPr>
            <a:r>
              <a:rPr lang="en-US" altLang="en-US" sz="3200" dirty="0">
                <a:solidFill>
                  <a:srgbClr val="2011E5"/>
                </a:solidFill>
              </a:rPr>
              <a:t>	</a:t>
            </a:r>
            <a:r>
              <a:rPr lang="en-US" altLang="en-US" sz="3200" dirty="0" err="1" smtClean="0">
                <a:solidFill>
                  <a:srgbClr val="2011E5"/>
                </a:solidFill>
              </a:rPr>
              <a:t>Khoang</a:t>
            </a:r>
            <a:r>
              <a:rPr lang="en-US" altLang="en-US" sz="3200" dirty="0" smtClean="0">
                <a:solidFill>
                  <a:srgbClr val="2011E5"/>
                </a:solidFill>
              </a:rPr>
              <a:t> </a:t>
            </a:r>
            <a:r>
              <a:rPr lang="en-US" altLang="en-US" sz="3200" dirty="0" err="1">
                <a:solidFill>
                  <a:srgbClr val="2011E5"/>
                </a:solidFill>
              </a:rPr>
              <a:t>mũi</a:t>
            </a:r>
            <a:r>
              <a:rPr lang="en-US" altLang="en-US" sz="3200" dirty="0">
                <a:solidFill>
                  <a:srgbClr val="2011E5"/>
                </a:solidFill>
              </a:rPr>
              <a:t>, </a:t>
            </a:r>
            <a:r>
              <a:rPr lang="en-US" altLang="en-US" sz="3200" dirty="0" err="1">
                <a:solidFill>
                  <a:srgbClr val="2011E5"/>
                </a:solidFill>
              </a:rPr>
              <a:t>yết</a:t>
            </a:r>
            <a:r>
              <a:rPr lang="en-US" altLang="en-US" sz="3200" dirty="0">
                <a:solidFill>
                  <a:srgbClr val="2011E5"/>
                </a:solidFill>
              </a:rPr>
              <a:t> </a:t>
            </a:r>
            <a:r>
              <a:rPr lang="en-US" altLang="en-US" sz="3200" dirty="0" err="1">
                <a:solidFill>
                  <a:srgbClr val="2011E5"/>
                </a:solidFill>
              </a:rPr>
              <a:t>hầu</a:t>
            </a:r>
            <a:r>
              <a:rPr lang="en-US" altLang="en-US" sz="3200" dirty="0">
                <a:solidFill>
                  <a:srgbClr val="2011E5"/>
                </a:solidFill>
              </a:rPr>
              <a:t>, </a:t>
            </a:r>
            <a:r>
              <a:rPr lang="en-US" altLang="en-US" sz="3200" dirty="0" err="1">
                <a:solidFill>
                  <a:srgbClr val="2011E5"/>
                </a:solidFill>
              </a:rPr>
              <a:t>thanh</a:t>
            </a:r>
            <a:r>
              <a:rPr lang="en-US" altLang="en-US" sz="3200" dirty="0">
                <a:solidFill>
                  <a:srgbClr val="2011E5"/>
                </a:solidFill>
              </a:rPr>
              <a:t> </a:t>
            </a:r>
            <a:r>
              <a:rPr lang="en-US" altLang="en-US" sz="3200" dirty="0" err="1">
                <a:solidFill>
                  <a:srgbClr val="2011E5"/>
                </a:solidFill>
              </a:rPr>
              <a:t>quản</a:t>
            </a:r>
            <a:r>
              <a:rPr lang="en-US" altLang="en-US" sz="3200" dirty="0">
                <a:solidFill>
                  <a:srgbClr val="2011E5"/>
                </a:solidFill>
              </a:rPr>
              <a:t>, </a:t>
            </a:r>
            <a:r>
              <a:rPr lang="en-US" altLang="en-US" sz="3200" dirty="0" err="1">
                <a:solidFill>
                  <a:srgbClr val="2011E5"/>
                </a:solidFill>
              </a:rPr>
              <a:t>khí</a:t>
            </a:r>
            <a:r>
              <a:rPr lang="en-US" altLang="en-US" sz="3200" dirty="0">
                <a:solidFill>
                  <a:srgbClr val="2011E5"/>
                </a:solidFill>
              </a:rPr>
              <a:t> </a:t>
            </a:r>
            <a:r>
              <a:rPr lang="en-US" altLang="en-US" sz="3200" dirty="0" err="1">
                <a:solidFill>
                  <a:srgbClr val="2011E5"/>
                </a:solidFill>
              </a:rPr>
              <a:t>quản</a:t>
            </a:r>
            <a:r>
              <a:rPr lang="en-US" altLang="en-US" sz="3200" dirty="0">
                <a:solidFill>
                  <a:srgbClr val="2011E5"/>
                </a:solidFill>
              </a:rPr>
              <a:t>, </a:t>
            </a:r>
            <a:r>
              <a:rPr lang="en-US" altLang="en-US" sz="3200" dirty="0" err="1">
                <a:solidFill>
                  <a:srgbClr val="2011E5"/>
                </a:solidFill>
              </a:rPr>
              <a:t>phế</a:t>
            </a:r>
            <a:r>
              <a:rPr lang="en-US" altLang="en-US" sz="3200" dirty="0">
                <a:solidFill>
                  <a:srgbClr val="2011E5"/>
                </a:solidFill>
              </a:rPr>
              <a:t> </a:t>
            </a:r>
            <a:r>
              <a:rPr lang="en-US" altLang="en-US" sz="3200" dirty="0" err="1">
                <a:solidFill>
                  <a:srgbClr val="2011E5"/>
                </a:solidFill>
              </a:rPr>
              <a:t>quản</a:t>
            </a:r>
            <a:r>
              <a:rPr lang="en-US" altLang="en-US" sz="3200" dirty="0">
                <a:solidFill>
                  <a:srgbClr val="2011E5"/>
                </a:solidFill>
              </a:rPr>
              <a:t>, </a:t>
            </a:r>
            <a:r>
              <a:rPr lang="en-US" altLang="en-US" sz="3200" dirty="0" err="1">
                <a:solidFill>
                  <a:srgbClr val="2011E5"/>
                </a:solidFill>
              </a:rPr>
              <a:t>phế</a:t>
            </a:r>
            <a:r>
              <a:rPr lang="en-US" altLang="en-US" sz="3200" dirty="0">
                <a:solidFill>
                  <a:srgbClr val="2011E5"/>
                </a:solidFill>
              </a:rPr>
              <a:t> nan.</a:t>
            </a:r>
          </a:p>
        </p:txBody>
      </p:sp>
      <p:sp>
        <p:nvSpPr>
          <p:cNvPr id="18436" name="Rectangle 5"/>
          <p:cNvSpPr>
            <a:spLocks noChangeArrowheads="1"/>
          </p:cNvSpPr>
          <p:nvPr/>
        </p:nvSpPr>
        <p:spPr bwMode="auto">
          <a:xfrm>
            <a:off x="457200" y="1436688"/>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200"/>
              <a:t>Hệ hô hấp gồm có các bộ phận nào?</a:t>
            </a:r>
            <a:endParaRPr lang="en-US" altLang="en-US" sz="3200">
              <a:cs typeface="Times New Roman" pitchFamily="18" charset="0"/>
            </a:endParaRPr>
          </a:p>
        </p:txBody>
      </p:sp>
      <p:sp>
        <p:nvSpPr>
          <p:cNvPr id="4506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4506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4506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8" name="Rectangle 12"/>
          <p:cNvSpPr>
            <a:spLocks noChangeArrowheads="1"/>
          </p:cNvSpPr>
          <p:nvPr/>
        </p:nvSpPr>
        <p:spPr bwMode="auto">
          <a:xfrm>
            <a:off x="228600" y="4783138"/>
            <a:ext cx="86868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3200" b="1">
                <a:solidFill>
                  <a:srgbClr val="2011E5"/>
                </a:solidFill>
              </a:rPr>
              <a:t>	</a:t>
            </a:r>
            <a:r>
              <a:rPr lang="en-US" altLang="en-US" sz="3200" b="1"/>
              <a:t>Trong khi quan sát em cũng có thể sử dụng chức năng mô phỏng để xem hoạt động của hệ hô hấp.</a:t>
            </a:r>
            <a:endParaRPr lang="en-US" altLang="en-US" sz="3200" b="1">
              <a:solidFill>
                <a:srgbClr val="2011E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ssolve">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barn(inVertical)">
                                      <p:cBhvr>
                                        <p:cTn id="12" dur="500"/>
                                        <p:tgtEl>
                                          <p:spTgt spid="184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P spid="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7813"/>
            <a:ext cx="4572000" cy="784225"/>
          </a:xfrm>
        </p:spPr>
        <p:txBody>
          <a:bodyPr/>
          <a:lstStyle/>
          <a:p>
            <a:pPr eaLnBrk="1" hangingPunct="1"/>
            <a:r>
              <a:rPr lang="en-US" altLang="en-US" sz="3800" smtClean="0">
                <a:latin typeface="Times New Roman" pitchFamily="18" charset="0"/>
              </a:rPr>
              <a:t>6. Hệ tiêu hoá</a:t>
            </a:r>
          </a:p>
        </p:txBody>
      </p:sp>
      <p:sp>
        <p:nvSpPr>
          <p:cNvPr id="18435" name="Rectangle 12"/>
          <p:cNvSpPr>
            <a:spLocks noChangeArrowheads="1"/>
          </p:cNvSpPr>
          <p:nvPr/>
        </p:nvSpPr>
        <p:spPr bwMode="auto">
          <a:xfrm>
            <a:off x="304800" y="3217863"/>
            <a:ext cx="86868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50000"/>
              </a:lnSpc>
            </a:pPr>
            <a:r>
              <a:rPr lang="en-US" altLang="en-US" sz="3200">
                <a:solidFill>
                  <a:srgbClr val="2011E5"/>
                </a:solidFill>
              </a:rPr>
              <a:t>Nháy chuột vào biểu tượng có dòng chữ </a:t>
            </a:r>
            <a:r>
              <a:rPr lang="es-ES" altLang="en-US" sz="3200">
                <a:solidFill>
                  <a:srgbClr val="2011E5"/>
                </a:solidFill>
              </a:rPr>
              <a:t>DIGESTIVE SYSTEM            </a:t>
            </a:r>
            <a:r>
              <a:rPr lang="en-US" altLang="en-US" sz="3200">
                <a:solidFill>
                  <a:srgbClr val="2011E5"/>
                </a:solidFill>
              </a:rPr>
              <a:t> </a:t>
            </a:r>
          </a:p>
        </p:txBody>
      </p:sp>
      <p:sp>
        <p:nvSpPr>
          <p:cNvPr id="18436" name="Rectangle 5"/>
          <p:cNvSpPr>
            <a:spLocks noChangeArrowheads="1"/>
          </p:cNvSpPr>
          <p:nvPr/>
        </p:nvSpPr>
        <p:spPr bwMode="auto">
          <a:xfrm>
            <a:off x="457200" y="1436688"/>
            <a:ext cx="8229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altLang="en-US" sz="3200">
                <a:cs typeface="Times New Roman" pitchFamily="18" charset="0"/>
              </a:rPr>
              <a:t>Cho biết để vào chủ đề hệ tiêu hoá ta thực hiện như thế nào?</a:t>
            </a:r>
            <a:endParaRPr lang="en-US" altLang="en-US" sz="3200">
              <a:cs typeface="Times New Roman" pitchFamily="18" charset="0"/>
            </a:endParaRPr>
          </a:p>
        </p:txBody>
      </p:sp>
      <p:sp>
        <p:nvSpPr>
          <p:cNvPr id="4608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4608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4608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4608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graphicFrame>
        <p:nvGraphicFramePr>
          <p:cNvPr id="5" name="Object 4"/>
          <p:cNvGraphicFramePr>
            <a:graphicFrameLocks noChangeAspect="1"/>
          </p:cNvGraphicFramePr>
          <p:nvPr/>
        </p:nvGraphicFramePr>
        <p:xfrm>
          <a:off x="4419600" y="4002088"/>
          <a:ext cx="1193800" cy="1193800"/>
        </p:xfrm>
        <a:graphic>
          <a:graphicData uri="http://schemas.openxmlformats.org/presentationml/2006/ole">
            <mc:AlternateContent xmlns:mc="http://schemas.openxmlformats.org/markup-compatibility/2006">
              <mc:Choice xmlns:v="urn:schemas-microsoft-com:vml" Requires="v">
                <p:oleObj spid="_x0000_s46092" name="Bitmap Image" r:id="rId3" imgW="1504762" imgH="1495634" progId="Paint.Picture">
                  <p:embed/>
                </p:oleObj>
              </mc:Choice>
              <mc:Fallback>
                <p:oleObj name="Bitmap Image" r:id="rId3" imgW="1504762" imgH="1495634"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002088"/>
                        <a:ext cx="11938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arn(inVertical)">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dissolve">
                                      <p:cBhvr>
                                        <p:cTn id="12" dur="500"/>
                                        <p:tgtEl>
                                          <p:spTgt spid="184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435"/>
                                        </p:tgtEl>
                                        <p:attrNameLst>
                                          <p:attrName>style.visibility</p:attrName>
                                        </p:attrNameLst>
                                      </p:cBhvr>
                                      <p:to>
                                        <p:strVal val="visible"/>
                                      </p:to>
                                    </p:set>
                                    <p:animEffect transition="in" filter="barn(inVertical)">
                                      <p:cBhvr>
                                        <p:cTn id="17" dur="500"/>
                                        <p:tgtEl>
                                          <p:spTgt spid="18435"/>
                                        </p:tgtEl>
                                      </p:cBhvr>
                                    </p:animEffect>
                                  </p:childTnLst>
                                </p:cTn>
                              </p:par>
                              <p:par>
                                <p:cTn id="18" presetID="9"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autoUpdateAnimBg="0"/>
      <p:bldP spid="1843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D99B870-25FB-4B48-A616-E399BC346DBE}" type="slidenum">
              <a:rPr lang="en-US" altLang="en-US" smtClean="0">
                <a:latin typeface="Garamond" pitchFamily="18" charset="0"/>
              </a:rPr>
              <a:pPr/>
              <a:t>3</a:t>
            </a:fld>
            <a:endParaRPr lang="en-US" altLang="en-US" smtClean="0">
              <a:latin typeface="Garamond" pitchFamily="18" charset="0"/>
            </a:endParaRPr>
          </a:p>
        </p:txBody>
      </p:sp>
      <p:sp>
        <p:nvSpPr>
          <p:cNvPr id="15373" name="Text Box 13"/>
          <p:cNvSpPr txBox="1">
            <a:spLocks noChangeArrowheads="1"/>
          </p:cNvSpPr>
          <p:nvPr/>
        </p:nvSpPr>
        <p:spPr bwMode="auto">
          <a:xfrm>
            <a:off x="152400" y="1249363"/>
            <a:ext cx="6400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s-ES" altLang="en-US" sz="2400" b="1" u="sng"/>
              <a:t>1. Cùng làm quen với phần mềm Anatomy:</a:t>
            </a:r>
            <a:endParaRPr lang="en-US" altLang="en-US" sz="2400"/>
          </a:p>
          <a:p>
            <a:r>
              <a:rPr lang="es-ES" altLang="en-US" sz="2400" b="1"/>
              <a:t>a. </a:t>
            </a:r>
            <a:r>
              <a:rPr lang="es-ES" altLang="en-US" sz="2400" b="1" i="1"/>
              <a:t>Khởi động phần mềm</a:t>
            </a:r>
            <a:r>
              <a:rPr lang="es-ES" altLang="en-US" sz="2400" b="1"/>
              <a:t>:</a:t>
            </a:r>
            <a:endParaRPr lang="en-US" altLang="en-US" sz="2200" b="1" u="sng">
              <a:solidFill>
                <a:srgbClr val="2011E5"/>
              </a:solidFill>
              <a:latin typeface="Arial" charset="0"/>
            </a:endParaRPr>
          </a:p>
        </p:txBody>
      </p:sp>
      <p:sp>
        <p:nvSpPr>
          <p:cNvPr id="19460" name="Line 21"/>
          <p:cNvSpPr>
            <a:spLocks noChangeShapeType="1"/>
          </p:cNvSpPr>
          <p:nvPr/>
        </p:nvSpPr>
        <p:spPr bwMode="auto">
          <a:xfrm>
            <a:off x="0" y="1143000"/>
            <a:ext cx="9144000" cy="0"/>
          </a:xfrm>
          <a:prstGeom prst="line">
            <a:avLst/>
          </a:prstGeom>
          <a:noFill/>
          <a:ln w="9525" cap="rnd">
            <a:solidFill>
              <a:srgbClr val="99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2" name="Rectangle 22"/>
          <p:cNvSpPr>
            <a:spLocks noChangeArrowheads="1"/>
          </p:cNvSpPr>
          <p:nvPr/>
        </p:nvSpPr>
        <p:spPr bwMode="auto">
          <a:xfrm>
            <a:off x="228600" y="2209800"/>
            <a:ext cx="87630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1"/>
              </a:buClr>
              <a:buSzPct val="65000"/>
              <a:buFont typeface="Wingdings" pitchFamily="2" charset="2"/>
              <a:buNone/>
            </a:pPr>
            <a:r>
              <a:rPr lang="en-US" altLang="en-US" sz="2800" dirty="0">
                <a:latin typeface="Arial" charset="0"/>
              </a:rPr>
              <a:t>	</a:t>
            </a:r>
            <a:r>
              <a:rPr lang="en-US" altLang="en-US" sz="2800" b="1" u="sng" dirty="0">
                <a:solidFill>
                  <a:schemeClr val="tx2"/>
                </a:solidFill>
                <a:latin typeface="Arial" charset="0"/>
              </a:rPr>
              <a:t> </a:t>
            </a:r>
            <a:r>
              <a:rPr lang="en-US" altLang="en-US" sz="2800" b="1" u="sng" dirty="0" err="1">
                <a:solidFill>
                  <a:schemeClr val="tx2"/>
                </a:solidFill>
                <a:latin typeface="Arial" charset="0"/>
              </a:rPr>
              <a:t>Cách</a:t>
            </a:r>
            <a:r>
              <a:rPr lang="en-US" altLang="en-US" sz="2800" b="1" u="sng" dirty="0">
                <a:solidFill>
                  <a:schemeClr val="tx2"/>
                </a:solidFill>
                <a:latin typeface="Arial" charset="0"/>
              </a:rPr>
              <a:t> 1:</a:t>
            </a:r>
            <a:r>
              <a:rPr lang="en-US" altLang="en-US" sz="2800" dirty="0">
                <a:latin typeface="Arial" charset="0"/>
              </a:rPr>
              <a:t> </a:t>
            </a:r>
            <a:r>
              <a:rPr lang="en-US" altLang="en-US" sz="2800" dirty="0" err="1">
                <a:latin typeface="Arial" charset="0"/>
              </a:rPr>
              <a:t>Nháy</a:t>
            </a:r>
            <a:r>
              <a:rPr lang="en-US" altLang="en-US" sz="2800" dirty="0">
                <a:latin typeface="Arial" charset="0"/>
              </a:rPr>
              <a:t> </a:t>
            </a:r>
            <a:r>
              <a:rPr lang="en-US" altLang="en-US" sz="2800" dirty="0" err="1">
                <a:latin typeface="Arial" charset="0"/>
              </a:rPr>
              <a:t>đúp</a:t>
            </a:r>
            <a:r>
              <a:rPr lang="en-US" altLang="en-US" sz="2800" dirty="0">
                <a:latin typeface="Arial" charset="0"/>
              </a:rPr>
              <a:t> </a:t>
            </a:r>
            <a:r>
              <a:rPr lang="en-US" altLang="en-US" sz="2800" dirty="0" err="1">
                <a:latin typeface="Arial" charset="0"/>
              </a:rPr>
              <a:t>chuột</a:t>
            </a:r>
            <a:r>
              <a:rPr lang="en-US" altLang="en-US" sz="2800" dirty="0">
                <a:latin typeface="Arial" charset="0"/>
              </a:rPr>
              <a:t> </a:t>
            </a:r>
            <a:r>
              <a:rPr lang="en-US" altLang="en-US" sz="2800" dirty="0" err="1">
                <a:latin typeface="Arial" charset="0"/>
              </a:rPr>
              <a:t>vào</a:t>
            </a:r>
            <a:r>
              <a:rPr lang="en-US" altLang="en-US" sz="2800" dirty="0">
                <a:latin typeface="Arial" charset="0"/>
              </a:rPr>
              <a:t> </a:t>
            </a:r>
            <a:r>
              <a:rPr lang="en-US" altLang="en-US" sz="2800" dirty="0" err="1">
                <a:latin typeface="Arial" charset="0"/>
              </a:rPr>
              <a:t>biểu</a:t>
            </a:r>
            <a:r>
              <a:rPr lang="en-US" altLang="en-US" sz="2800" dirty="0">
                <a:latin typeface="Arial" charset="0"/>
              </a:rPr>
              <a:t> </a:t>
            </a:r>
            <a:r>
              <a:rPr lang="en-US" altLang="en-US" sz="2800" dirty="0" err="1">
                <a:latin typeface="Arial" charset="0"/>
              </a:rPr>
              <a:t>tượng</a:t>
            </a:r>
            <a:r>
              <a:rPr lang="en-US" altLang="en-US" sz="2800" dirty="0">
                <a:latin typeface="Arial" charset="0"/>
              </a:rPr>
              <a:t> </a:t>
            </a:r>
            <a:r>
              <a:rPr lang="en-US" altLang="en-US" sz="2800" dirty="0" err="1">
                <a:latin typeface="Arial" charset="0"/>
              </a:rPr>
              <a:t>trên</a:t>
            </a:r>
            <a:r>
              <a:rPr lang="en-US" altLang="en-US" sz="2800" dirty="0">
                <a:latin typeface="Arial" charset="0"/>
              </a:rPr>
              <a:t> </a:t>
            </a:r>
            <a:r>
              <a:rPr lang="en-US" altLang="en-US" sz="2800" dirty="0" err="1">
                <a:latin typeface="Arial" charset="0"/>
              </a:rPr>
              <a:t>màn</a:t>
            </a:r>
            <a:r>
              <a:rPr lang="en-US" altLang="en-US" sz="2800" dirty="0">
                <a:latin typeface="Arial" charset="0"/>
              </a:rPr>
              <a:t> </a:t>
            </a:r>
            <a:r>
              <a:rPr lang="en-US" altLang="en-US" sz="2800" dirty="0" err="1">
                <a:latin typeface="Arial" charset="0"/>
              </a:rPr>
              <a:t>hình</a:t>
            </a:r>
            <a:r>
              <a:rPr lang="en-US" altLang="en-US" sz="2800" dirty="0">
                <a:latin typeface="Arial" charset="0"/>
              </a:rPr>
              <a:t> </a:t>
            </a:r>
            <a:r>
              <a:rPr lang="en-US" altLang="en-US" sz="2800" dirty="0" err="1">
                <a:latin typeface="Arial" charset="0"/>
              </a:rPr>
              <a:t>nền</a:t>
            </a:r>
            <a:r>
              <a:rPr lang="en-US" altLang="en-US" sz="2800" dirty="0">
                <a:latin typeface="Arial" charset="0"/>
              </a:rPr>
              <a:t>:</a:t>
            </a:r>
          </a:p>
        </p:txBody>
      </p:sp>
      <p:sp>
        <p:nvSpPr>
          <p:cNvPr id="13" name="Rectangle 22"/>
          <p:cNvSpPr>
            <a:spLocks noChangeArrowheads="1"/>
          </p:cNvSpPr>
          <p:nvPr/>
        </p:nvSpPr>
        <p:spPr bwMode="auto">
          <a:xfrm>
            <a:off x="304800" y="3429000"/>
            <a:ext cx="8382000" cy="9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1"/>
              </a:buClr>
              <a:buSzPct val="65000"/>
              <a:buFont typeface="Wingdings" pitchFamily="2" charset="2"/>
              <a:buNone/>
            </a:pPr>
            <a:r>
              <a:rPr lang="en-US" altLang="en-US" sz="2800" dirty="0">
                <a:latin typeface="Arial" charset="0"/>
              </a:rPr>
              <a:t>	</a:t>
            </a:r>
            <a:r>
              <a:rPr lang="en-US" altLang="en-US" sz="2800" b="1" u="sng" dirty="0" err="1">
                <a:solidFill>
                  <a:schemeClr val="tx2"/>
                </a:solidFill>
                <a:latin typeface="Arial" charset="0"/>
              </a:rPr>
              <a:t>Cách</a:t>
            </a:r>
            <a:r>
              <a:rPr lang="en-US" altLang="en-US" sz="2800" b="1" u="sng" dirty="0">
                <a:solidFill>
                  <a:schemeClr val="tx2"/>
                </a:solidFill>
                <a:latin typeface="Arial" charset="0"/>
              </a:rPr>
              <a:t> 2:</a:t>
            </a:r>
            <a:r>
              <a:rPr lang="en-US" altLang="en-US" sz="2800" dirty="0">
                <a:latin typeface="Arial" charset="0"/>
              </a:rPr>
              <a:t> Start \ Programs \ Anatomy  \ </a:t>
            </a:r>
            <a:r>
              <a:rPr lang="en-US" altLang="en-US" sz="2800" b="1" dirty="0">
                <a:solidFill>
                  <a:srgbClr val="FF00FF"/>
                </a:solidFill>
                <a:latin typeface="Arial" charset="0"/>
              </a:rPr>
              <a:t>Anatomy</a:t>
            </a:r>
          </a:p>
        </p:txBody>
      </p:sp>
      <p:sp>
        <p:nvSpPr>
          <p:cNvPr id="19465" name="Rectangle 2"/>
          <p:cNvSpPr txBox="1">
            <a:spLocks noChangeArrowheads="1"/>
          </p:cNvSpPr>
          <p:nvPr/>
        </p:nvSpPr>
        <p:spPr bwMode="auto">
          <a:xfrm>
            <a:off x="228600" y="152400"/>
            <a:ext cx="8991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en-US" sz="3200" b="1" dirty="0">
                <a:solidFill>
                  <a:schemeClr val="tx2"/>
                </a:solidFill>
                <a:cs typeface="Times New Roman" pitchFamily="18" charset="0"/>
              </a:rPr>
              <a:t>LÀM QUEN VỚI GIẢI PHẪU CƠ THỂ NGƯỜI </a:t>
            </a:r>
            <a:br>
              <a:rPr lang="en-US" altLang="en-US" sz="3200" b="1" dirty="0">
                <a:solidFill>
                  <a:schemeClr val="tx2"/>
                </a:solidFill>
                <a:cs typeface="Times New Roman" pitchFamily="18" charset="0"/>
              </a:rPr>
            </a:br>
            <a:r>
              <a:rPr lang="en-US" altLang="en-US" sz="3200" b="1" dirty="0">
                <a:solidFill>
                  <a:schemeClr val="tx2"/>
                </a:solidFill>
                <a:cs typeface="Times New Roman" pitchFamily="18" charset="0"/>
              </a:rPr>
              <a:t>BẰNG PHẦN MỀM ANATOMY</a:t>
            </a:r>
            <a:endParaRPr lang="en-US" altLang="en-US" sz="3200" b="1" dirty="0">
              <a:solidFill>
                <a:srgbClr val="CC0000"/>
              </a:solidFill>
              <a:cs typeface="Times New Roman" pitchFamily="18" charset="0"/>
            </a:endParaRPr>
          </a:p>
        </p:txBody>
      </p:sp>
      <p:pic>
        <p:nvPicPr>
          <p:cNvPr id="82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4703" y="2632075"/>
            <a:ext cx="5238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373"/>
                                        </p:tgtEl>
                                        <p:attrNameLst>
                                          <p:attrName>style.visibility</p:attrName>
                                        </p:attrNameLst>
                                      </p:cBhvr>
                                      <p:to>
                                        <p:strVal val="visible"/>
                                      </p:to>
                                    </p:set>
                                    <p:animEffect transition="in" filter="strips(downLeft)">
                                      <p:cBhvr>
                                        <p:cTn id="7" dur="500"/>
                                        <p:tgtEl>
                                          <p:spTgt spid="153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82"/>
                                        </p:tgtEl>
                                        <p:attrNameLst>
                                          <p:attrName>style.visibility</p:attrName>
                                        </p:attrNameLst>
                                      </p:cBhvr>
                                      <p:to>
                                        <p:strVal val="visible"/>
                                      </p:to>
                                    </p:set>
                                    <p:animEffect transition="in" filter="dissolve">
                                      <p:cBhvr>
                                        <p:cTn id="12" dur="500"/>
                                        <p:tgtEl>
                                          <p:spTgt spid="15382"/>
                                        </p:tgtEl>
                                      </p:cBhvr>
                                    </p:animEffect>
                                  </p:childTnLst>
                                </p:cTn>
                              </p:par>
                              <p:par>
                                <p:cTn id="13" presetID="9" presetClass="entr" presetSubtype="0" fill="hold" nodeType="withEffect">
                                  <p:stCondLst>
                                    <p:cond delay="0"/>
                                  </p:stCondLst>
                                  <p:childTnLst>
                                    <p:set>
                                      <p:cBhvr>
                                        <p:cTn id="14" dur="1" fill="hold">
                                          <p:stCondLst>
                                            <p:cond delay="0"/>
                                          </p:stCondLst>
                                        </p:cTn>
                                        <p:tgtEl>
                                          <p:spTgt spid="8202"/>
                                        </p:tgtEl>
                                        <p:attrNameLst>
                                          <p:attrName>style.visibility</p:attrName>
                                        </p:attrNameLst>
                                      </p:cBhvr>
                                      <p:to>
                                        <p:strVal val="visible"/>
                                      </p:to>
                                    </p:set>
                                    <p:animEffect transition="in" filter="dissolve">
                                      <p:cBhvr>
                                        <p:cTn id="15" dur="500"/>
                                        <p:tgtEl>
                                          <p:spTgt spid="820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trips(downLeft)">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3" grpId="0"/>
      <p:bldP spid="1538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7813"/>
            <a:ext cx="4572000" cy="784225"/>
          </a:xfrm>
        </p:spPr>
        <p:txBody>
          <a:bodyPr/>
          <a:lstStyle/>
          <a:p>
            <a:pPr eaLnBrk="1" hangingPunct="1"/>
            <a:r>
              <a:rPr lang="en-US" altLang="en-US" sz="3800" smtClean="0">
                <a:latin typeface="Times New Roman" pitchFamily="18" charset="0"/>
              </a:rPr>
              <a:t>6. Hệ tiêu hoá</a:t>
            </a:r>
          </a:p>
        </p:txBody>
      </p:sp>
      <p:sp>
        <p:nvSpPr>
          <p:cNvPr id="18435" name="Rectangle 12"/>
          <p:cNvSpPr>
            <a:spLocks noChangeArrowheads="1"/>
          </p:cNvSpPr>
          <p:nvPr/>
        </p:nvSpPr>
        <p:spPr bwMode="auto">
          <a:xfrm>
            <a:off x="304800" y="2847975"/>
            <a:ext cx="8686800"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50000"/>
              </a:lnSpc>
            </a:pPr>
            <a:r>
              <a:rPr lang="en-US" altLang="en-US" sz="3200">
                <a:solidFill>
                  <a:srgbClr val="2011E5"/>
                </a:solidFill>
              </a:rPr>
              <a:t>	Hệ tiêu hoá có chức năng tiếp quản thức ăn từ miệng và tiêu hoá, hấp thụ, biến thức ăn thành năng lượng đi nuôi cơ thể.</a:t>
            </a:r>
          </a:p>
        </p:txBody>
      </p:sp>
      <p:sp>
        <p:nvSpPr>
          <p:cNvPr id="18436" name="Rectangle 5"/>
          <p:cNvSpPr>
            <a:spLocks noChangeArrowheads="1"/>
          </p:cNvSpPr>
          <p:nvPr/>
        </p:nvSpPr>
        <p:spPr bwMode="auto">
          <a:xfrm>
            <a:off x="457200" y="1436688"/>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200"/>
              <a:t>Em hãy cho biết tiêu hoá dùng để làm gì?</a:t>
            </a:r>
            <a:endParaRPr lang="en-US" altLang="en-US" sz="3200">
              <a:cs typeface="Times New Roman" pitchFamily="18" charset="0"/>
            </a:endParaRPr>
          </a:p>
        </p:txBody>
      </p:sp>
      <p:sp>
        <p:nvSpPr>
          <p:cNvPr id="4710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471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471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471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ssolve">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barn(inVertical)">
                                      <p:cBhvr>
                                        <p:cTn id="12"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7813"/>
            <a:ext cx="4572000" cy="784225"/>
          </a:xfrm>
        </p:spPr>
        <p:txBody>
          <a:bodyPr/>
          <a:lstStyle/>
          <a:p>
            <a:pPr eaLnBrk="1" hangingPunct="1"/>
            <a:r>
              <a:rPr lang="en-US" altLang="en-US" sz="3800" smtClean="0">
                <a:latin typeface="Times New Roman" pitchFamily="18" charset="0"/>
              </a:rPr>
              <a:t>6. Hệ tiêu hoá</a:t>
            </a:r>
          </a:p>
        </p:txBody>
      </p:sp>
      <p:sp>
        <p:nvSpPr>
          <p:cNvPr id="18435" name="Rectangle 12"/>
          <p:cNvSpPr>
            <a:spLocks noChangeArrowheads="1"/>
          </p:cNvSpPr>
          <p:nvPr/>
        </p:nvSpPr>
        <p:spPr bwMode="auto">
          <a:xfrm>
            <a:off x="304800" y="2892425"/>
            <a:ext cx="8686800" cy="222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50000"/>
              </a:lnSpc>
            </a:pPr>
            <a:r>
              <a:rPr lang="en-US" altLang="en-US" sz="3200">
                <a:solidFill>
                  <a:srgbClr val="2011E5"/>
                </a:solidFill>
              </a:rPr>
              <a:t>	Chia thành 2 phần: phần khoang miệng và phần khoang bụng được nối với nhau bởi thực quản.</a:t>
            </a:r>
          </a:p>
        </p:txBody>
      </p:sp>
      <p:sp>
        <p:nvSpPr>
          <p:cNvPr id="18436" name="Rectangle 5"/>
          <p:cNvSpPr>
            <a:spLocks noChangeArrowheads="1"/>
          </p:cNvSpPr>
          <p:nvPr/>
        </p:nvSpPr>
        <p:spPr bwMode="auto">
          <a:xfrm>
            <a:off x="457200" y="1436688"/>
            <a:ext cx="8229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200"/>
              <a:t>Các cơ quan của hệ tiêu hoá được chia như thế nào?</a:t>
            </a:r>
            <a:endParaRPr lang="en-US" altLang="en-US" sz="3200">
              <a:cs typeface="Times New Roman" pitchFamily="18" charset="0"/>
            </a:endParaRPr>
          </a:p>
        </p:txBody>
      </p:sp>
      <p:sp>
        <p:nvSpPr>
          <p:cNvPr id="4813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481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4813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4813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ssolve">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barn(inVertical)">
                                      <p:cBhvr>
                                        <p:cTn id="12"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7813"/>
            <a:ext cx="4572000" cy="784225"/>
          </a:xfrm>
        </p:spPr>
        <p:txBody>
          <a:bodyPr/>
          <a:lstStyle/>
          <a:p>
            <a:pPr eaLnBrk="1" hangingPunct="1"/>
            <a:r>
              <a:rPr lang="en-US" altLang="en-US" sz="3800" smtClean="0">
                <a:latin typeface="Times New Roman" pitchFamily="18" charset="0"/>
              </a:rPr>
              <a:t>6. Hệ tiêu hoá</a:t>
            </a:r>
          </a:p>
        </p:txBody>
      </p:sp>
      <p:sp>
        <p:nvSpPr>
          <p:cNvPr id="18435" name="Rectangle 12"/>
          <p:cNvSpPr>
            <a:spLocks noChangeArrowheads="1"/>
          </p:cNvSpPr>
          <p:nvPr/>
        </p:nvSpPr>
        <p:spPr bwMode="auto">
          <a:xfrm>
            <a:off x="304800" y="2787650"/>
            <a:ext cx="86868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50000"/>
              </a:lnSpc>
            </a:pPr>
            <a:r>
              <a:rPr lang="en-US" altLang="en-US" sz="3200">
                <a:solidFill>
                  <a:srgbClr val="2011E5"/>
                </a:solidFill>
              </a:rPr>
              <a:t>	Thức ăn đưa vào miệng </a:t>
            </a:r>
            <a:r>
              <a:rPr lang="en-US" altLang="en-US" sz="3200">
                <a:solidFill>
                  <a:srgbClr val="2011E5"/>
                </a:solidFill>
                <a:sym typeface="Wingdings" pitchFamily="2" charset="2"/>
              </a:rPr>
              <a:t></a:t>
            </a:r>
            <a:r>
              <a:rPr lang="en-US" altLang="en-US" sz="3200">
                <a:solidFill>
                  <a:srgbClr val="2011E5"/>
                </a:solidFill>
              </a:rPr>
              <a:t> Quá trình chuyển hoá cơ học và hoá học </a:t>
            </a:r>
            <a:r>
              <a:rPr lang="en-US" altLang="en-US" sz="3200">
                <a:solidFill>
                  <a:srgbClr val="2011E5"/>
                </a:solidFill>
                <a:sym typeface="Wingdings" pitchFamily="2" charset="2"/>
              </a:rPr>
              <a:t></a:t>
            </a:r>
            <a:r>
              <a:rPr lang="en-US" altLang="en-US" sz="3200">
                <a:solidFill>
                  <a:srgbClr val="2011E5"/>
                </a:solidFill>
              </a:rPr>
              <a:t> Hấp thụ dinh dưỡng </a:t>
            </a:r>
            <a:r>
              <a:rPr lang="en-US" altLang="en-US" sz="3200">
                <a:solidFill>
                  <a:srgbClr val="2011E5"/>
                </a:solidFill>
                <a:sym typeface="Wingdings" pitchFamily="2" charset="2"/>
              </a:rPr>
              <a:t></a:t>
            </a:r>
            <a:r>
              <a:rPr lang="en-US" altLang="en-US" sz="3200">
                <a:solidFill>
                  <a:srgbClr val="2011E5"/>
                </a:solidFill>
              </a:rPr>
              <a:t> Thải phân ra ngoài.</a:t>
            </a:r>
          </a:p>
        </p:txBody>
      </p:sp>
      <p:sp>
        <p:nvSpPr>
          <p:cNvPr id="18436" name="Rectangle 5"/>
          <p:cNvSpPr>
            <a:spLocks noChangeArrowheads="1"/>
          </p:cNvSpPr>
          <p:nvPr/>
        </p:nvSpPr>
        <p:spPr bwMode="auto">
          <a:xfrm>
            <a:off x="457200" y="1436688"/>
            <a:ext cx="8229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200"/>
              <a:t>Tóm tắt chức năng chính của hệ tiêu hoá của con người.</a:t>
            </a:r>
            <a:endParaRPr lang="en-US" altLang="en-US" sz="3200">
              <a:cs typeface="Times New Roman" pitchFamily="18" charset="0"/>
            </a:endParaRPr>
          </a:p>
        </p:txBody>
      </p:sp>
      <p:sp>
        <p:nvSpPr>
          <p:cNvPr id="4915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4915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4915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4916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49161" name="Rectangle 2"/>
          <p:cNvSpPr>
            <a:spLocks noChangeArrowheads="1"/>
          </p:cNvSpPr>
          <p:nvPr/>
        </p:nvSpPr>
        <p:spPr bwMode="auto">
          <a:xfrm>
            <a:off x="381000" y="5627688"/>
            <a:ext cx="8534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200">
                <a:cs typeface="Times New Roman" pitchFamily="18" charset="0"/>
              </a:rPr>
              <a:t>Cũng như các hệ khác em có thể dùng chức năng mô phỏng để quan sát hệ tiêu hoá rõ hơn.</a:t>
            </a:r>
            <a:endParaRPr lang="en-US" alt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ssolve">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barn(inVertical)">
                                      <p:cBhvr>
                                        <p:cTn id="12"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7813"/>
            <a:ext cx="4572000" cy="784225"/>
          </a:xfrm>
        </p:spPr>
        <p:txBody>
          <a:bodyPr/>
          <a:lstStyle/>
          <a:p>
            <a:pPr eaLnBrk="1" hangingPunct="1"/>
            <a:r>
              <a:rPr lang="en-US" altLang="en-US" sz="3800" smtClean="0">
                <a:latin typeface="Times New Roman" pitchFamily="18" charset="0"/>
              </a:rPr>
              <a:t>7. Hệ bài tiết</a:t>
            </a:r>
          </a:p>
        </p:txBody>
      </p:sp>
      <p:sp>
        <p:nvSpPr>
          <p:cNvPr id="18435" name="Rectangle 12"/>
          <p:cNvSpPr>
            <a:spLocks noChangeArrowheads="1"/>
          </p:cNvSpPr>
          <p:nvPr/>
        </p:nvSpPr>
        <p:spPr bwMode="auto">
          <a:xfrm>
            <a:off x="304800" y="3217863"/>
            <a:ext cx="86868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50000"/>
              </a:lnSpc>
            </a:pPr>
            <a:r>
              <a:rPr lang="en-US" altLang="en-US" sz="3200">
                <a:solidFill>
                  <a:srgbClr val="2011E5"/>
                </a:solidFill>
              </a:rPr>
              <a:t>Nháy chuột vào biểu tượng có dòng chữ </a:t>
            </a:r>
            <a:r>
              <a:rPr lang="es-ES" altLang="en-US" sz="3200">
                <a:solidFill>
                  <a:srgbClr val="2011E5"/>
                </a:solidFill>
              </a:rPr>
              <a:t>EXCRETOR SYSTEM            </a:t>
            </a:r>
            <a:r>
              <a:rPr lang="en-US" altLang="en-US" sz="3200">
                <a:solidFill>
                  <a:srgbClr val="2011E5"/>
                </a:solidFill>
              </a:rPr>
              <a:t> </a:t>
            </a:r>
          </a:p>
        </p:txBody>
      </p:sp>
      <p:sp>
        <p:nvSpPr>
          <p:cNvPr id="18436" name="Rectangle 5"/>
          <p:cNvSpPr>
            <a:spLocks noChangeArrowheads="1"/>
          </p:cNvSpPr>
          <p:nvPr/>
        </p:nvSpPr>
        <p:spPr bwMode="auto">
          <a:xfrm>
            <a:off x="457200" y="1436688"/>
            <a:ext cx="8229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altLang="en-US" sz="3200">
                <a:cs typeface="Times New Roman" pitchFamily="18" charset="0"/>
              </a:rPr>
              <a:t>Cho biết để vào chủ đề hệ bài tiết ta thực hiện như thế nào?</a:t>
            </a:r>
            <a:endParaRPr lang="en-US" altLang="en-US" sz="3200">
              <a:cs typeface="Times New Roman" pitchFamily="18" charset="0"/>
            </a:endParaRPr>
          </a:p>
        </p:txBody>
      </p:sp>
      <p:sp>
        <p:nvSpPr>
          <p:cNvPr id="5018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018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018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018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018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graphicFrame>
        <p:nvGraphicFramePr>
          <p:cNvPr id="50186" name="Object 5"/>
          <p:cNvGraphicFramePr>
            <a:graphicFrameLocks noChangeAspect="1"/>
          </p:cNvGraphicFramePr>
          <p:nvPr/>
        </p:nvGraphicFramePr>
        <p:xfrm>
          <a:off x="4533900" y="4081463"/>
          <a:ext cx="804863" cy="1412875"/>
        </p:xfrm>
        <a:graphic>
          <a:graphicData uri="http://schemas.openxmlformats.org/presentationml/2006/ole">
            <mc:AlternateContent xmlns:mc="http://schemas.openxmlformats.org/markup-compatibility/2006">
              <mc:Choice xmlns:v="urn:schemas-microsoft-com:vml" Requires="v">
                <p:oleObj spid="_x0000_s50189" name="Bitmap Image" r:id="rId3" imgW="923810" imgH="1609524" progId="Paint.Picture">
                  <p:embed/>
                </p:oleObj>
              </mc:Choice>
              <mc:Fallback>
                <p:oleObj name="Bitmap Image" r:id="rId3" imgW="923810" imgH="1609524"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4081463"/>
                        <a:ext cx="80486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arn(inVertical)">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dissolve">
                                      <p:cBhvr>
                                        <p:cTn id="12" dur="500"/>
                                        <p:tgtEl>
                                          <p:spTgt spid="184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435"/>
                                        </p:tgtEl>
                                        <p:attrNameLst>
                                          <p:attrName>style.visibility</p:attrName>
                                        </p:attrNameLst>
                                      </p:cBhvr>
                                      <p:to>
                                        <p:strVal val="visible"/>
                                      </p:to>
                                    </p:set>
                                    <p:animEffect transition="in" filter="barn(inVertical)">
                                      <p:cBhvr>
                                        <p:cTn id="17"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autoUpdateAnimBg="0"/>
      <p:bldP spid="18436"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7813"/>
            <a:ext cx="4572000" cy="784225"/>
          </a:xfrm>
        </p:spPr>
        <p:txBody>
          <a:bodyPr/>
          <a:lstStyle/>
          <a:p>
            <a:pPr eaLnBrk="1" hangingPunct="1"/>
            <a:r>
              <a:rPr lang="en-US" altLang="en-US" sz="3800" smtClean="0">
                <a:latin typeface="Times New Roman" pitchFamily="18" charset="0"/>
              </a:rPr>
              <a:t>7. Hệ bài tiết</a:t>
            </a:r>
          </a:p>
        </p:txBody>
      </p:sp>
      <p:sp>
        <p:nvSpPr>
          <p:cNvPr id="18435" name="Rectangle 12"/>
          <p:cNvSpPr>
            <a:spLocks noChangeArrowheads="1"/>
          </p:cNvSpPr>
          <p:nvPr/>
        </p:nvSpPr>
        <p:spPr bwMode="auto">
          <a:xfrm>
            <a:off x="304800" y="2524125"/>
            <a:ext cx="8686800"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50000"/>
              </a:lnSpc>
            </a:pPr>
            <a:r>
              <a:rPr lang="en-US" altLang="en-US" sz="3200">
                <a:solidFill>
                  <a:srgbClr val="2011E5"/>
                </a:solidFill>
              </a:rPr>
              <a:t>- Hệ thống bài tiết có chức năng thải chất độc ra bên ngoài cơ thể. Hệ thống này bao gồm thải CO</a:t>
            </a:r>
            <a:r>
              <a:rPr lang="en-US" altLang="en-US" sz="3200" baseline="-25000">
                <a:solidFill>
                  <a:srgbClr val="2011E5"/>
                </a:solidFill>
              </a:rPr>
              <a:t>2</a:t>
            </a:r>
            <a:r>
              <a:rPr lang="en-US" altLang="en-US" sz="3200">
                <a:solidFill>
                  <a:srgbClr val="2011E5"/>
                </a:solidFill>
              </a:rPr>
              <a:t> thông qua hít thở, thải mồ hôi qua da và thải nước tiểu qua thận.</a:t>
            </a:r>
          </a:p>
        </p:txBody>
      </p:sp>
      <p:sp>
        <p:nvSpPr>
          <p:cNvPr id="18436" name="Rectangle 5"/>
          <p:cNvSpPr>
            <a:spLocks noChangeArrowheads="1"/>
          </p:cNvSpPr>
          <p:nvPr/>
        </p:nvSpPr>
        <p:spPr bwMode="auto">
          <a:xfrm>
            <a:off x="457200" y="1436688"/>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200"/>
              <a:t>Em hãy cho biết hệ bài tiết dùng để làm gì?</a:t>
            </a:r>
            <a:endParaRPr lang="en-US" altLang="en-US" sz="3200">
              <a:cs typeface="Times New Roman" pitchFamily="18" charset="0"/>
            </a:endParaRPr>
          </a:p>
        </p:txBody>
      </p:sp>
      <p:sp>
        <p:nvSpPr>
          <p:cNvPr id="5120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120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120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12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120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ssolve">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barn(inVertical)">
                                      <p:cBhvr>
                                        <p:cTn id="12"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7813"/>
            <a:ext cx="4572000" cy="784225"/>
          </a:xfrm>
        </p:spPr>
        <p:txBody>
          <a:bodyPr/>
          <a:lstStyle/>
          <a:p>
            <a:pPr eaLnBrk="1" hangingPunct="1"/>
            <a:r>
              <a:rPr lang="en-US" altLang="en-US" sz="3800" smtClean="0">
                <a:latin typeface="Times New Roman" pitchFamily="18" charset="0"/>
              </a:rPr>
              <a:t>7. Hệ bài tiết</a:t>
            </a:r>
          </a:p>
        </p:txBody>
      </p:sp>
      <p:sp>
        <p:nvSpPr>
          <p:cNvPr id="18435" name="Rectangle 12"/>
          <p:cNvSpPr>
            <a:spLocks noChangeArrowheads="1"/>
          </p:cNvSpPr>
          <p:nvPr/>
        </p:nvSpPr>
        <p:spPr bwMode="auto">
          <a:xfrm>
            <a:off x="468086" y="2128897"/>
            <a:ext cx="8686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457200" indent="-457200">
              <a:buFontTx/>
              <a:buChar char="-"/>
            </a:pPr>
            <a:r>
              <a:rPr lang="en-US" altLang="en-US" sz="3200" dirty="0" err="1" smtClean="0">
                <a:solidFill>
                  <a:srgbClr val="2011E5"/>
                </a:solidFill>
              </a:rPr>
              <a:t>hai</a:t>
            </a:r>
            <a:r>
              <a:rPr lang="en-US" altLang="en-US" sz="3200" dirty="0" smtClean="0">
                <a:solidFill>
                  <a:srgbClr val="2011E5"/>
                </a:solidFill>
              </a:rPr>
              <a:t> </a:t>
            </a:r>
            <a:r>
              <a:rPr lang="en-US" altLang="en-US" sz="3200" dirty="0" err="1">
                <a:solidFill>
                  <a:srgbClr val="2011E5"/>
                </a:solidFill>
              </a:rPr>
              <a:t>quả</a:t>
            </a:r>
            <a:r>
              <a:rPr lang="en-US" altLang="en-US" sz="3200" dirty="0">
                <a:solidFill>
                  <a:srgbClr val="2011E5"/>
                </a:solidFill>
              </a:rPr>
              <a:t> </a:t>
            </a:r>
            <a:r>
              <a:rPr lang="en-US" altLang="en-US" sz="3200" dirty="0" err="1" smtClean="0">
                <a:solidFill>
                  <a:srgbClr val="2011E5"/>
                </a:solidFill>
              </a:rPr>
              <a:t>thận</a:t>
            </a:r>
            <a:endParaRPr lang="en-US" altLang="en-US" sz="3200" dirty="0">
              <a:solidFill>
                <a:srgbClr val="2011E5"/>
              </a:solidFill>
            </a:endParaRPr>
          </a:p>
          <a:p>
            <a:pPr marL="457200" indent="-457200">
              <a:buFontTx/>
              <a:buChar char="-"/>
            </a:pPr>
            <a:r>
              <a:rPr lang="en-US" altLang="en-US" sz="3200" dirty="0" err="1" smtClean="0">
                <a:solidFill>
                  <a:srgbClr val="2011E5"/>
                </a:solidFill>
              </a:rPr>
              <a:t>ống</a:t>
            </a:r>
            <a:r>
              <a:rPr lang="en-US" altLang="en-US" sz="3200" dirty="0" smtClean="0">
                <a:solidFill>
                  <a:srgbClr val="2011E5"/>
                </a:solidFill>
              </a:rPr>
              <a:t> </a:t>
            </a:r>
            <a:r>
              <a:rPr lang="en-US" altLang="en-US" sz="3200" dirty="0" err="1">
                <a:solidFill>
                  <a:srgbClr val="2011E5"/>
                </a:solidFill>
              </a:rPr>
              <a:t>dẫn</a:t>
            </a:r>
            <a:r>
              <a:rPr lang="en-US" altLang="en-US" sz="3200" dirty="0">
                <a:solidFill>
                  <a:srgbClr val="2011E5"/>
                </a:solidFill>
              </a:rPr>
              <a:t> </a:t>
            </a:r>
            <a:r>
              <a:rPr lang="en-US" altLang="en-US" sz="3200" dirty="0" err="1">
                <a:solidFill>
                  <a:srgbClr val="2011E5"/>
                </a:solidFill>
              </a:rPr>
              <a:t>nước</a:t>
            </a:r>
            <a:r>
              <a:rPr lang="en-US" altLang="en-US" sz="3200" dirty="0">
                <a:solidFill>
                  <a:srgbClr val="2011E5"/>
                </a:solidFill>
              </a:rPr>
              <a:t> </a:t>
            </a:r>
            <a:r>
              <a:rPr lang="en-US" altLang="en-US" sz="3200" dirty="0" err="1" smtClean="0">
                <a:solidFill>
                  <a:srgbClr val="2011E5"/>
                </a:solidFill>
              </a:rPr>
              <a:t>tiểu</a:t>
            </a:r>
            <a:endParaRPr lang="en-US" altLang="en-US" sz="3200" dirty="0" smtClean="0">
              <a:solidFill>
                <a:srgbClr val="2011E5"/>
              </a:solidFill>
            </a:endParaRPr>
          </a:p>
          <a:p>
            <a:pPr marL="457200" indent="-457200">
              <a:buFontTx/>
              <a:buChar char="-"/>
            </a:pPr>
            <a:r>
              <a:rPr lang="en-US" altLang="en-US" sz="3200" dirty="0" err="1" smtClean="0">
                <a:solidFill>
                  <a:srgbClr val="2011E5"/>
                </a:solidFill>
              </a:rPr>
              <a:t>bóng</a:t>
            </a:r>
            <a:r>
              <a:rPr lang="en-US" altLang="en-US" sz="3200" dirty="0" smtClean="0">
                <a:solidFill>
                  <a:srgbClr val="2011E5"/>
                </a:solidFill>
              </a:rPr>
              <a:t> </a:t>
            </a:r>
            <a:r>
              <a:rPr lang="en-US" altLang="en-US" sz="3200" dirty="0" err="1" smtClean="0">
                <a:solidFill>
                  <a:srgbClr val="2011E5"/>
                </a:solidFill>
              </a:rPr>
              <a:t>đái</a:t>
            </a:r>
            <a:endParaRPr lang="en-US" altLang="en-US" sz="3200" dirty="0" smtClean="0">
              <a:solidFill>
                <a:srgbClr val="2011E5"/>
              </a:solidFill>
            </a:endParaRPr>
          </a:p>
          <a:p>
            <a:pPr marL="457200" indent="-457200">
              <a:buFontTx/>
              <a:buChar char="-"/>
            </a:pPr>
            <a:r>
              <a:rPr lang="en-US" altLang="en-US" sz="3200" dirty="0" err="1" smtClean="0">
                <a:solidFill>
                  <a:srgbClr val="2011E5"/>
                </a:solidFill>
              </a:rPr>
              <a:t>ống</a:t>
            </a:r>
            <a:r>
              <a:rPr lang="en-US" altLang="en-US" sz="3200" dirty="0" smtClean="0">
                <a:solidFill>
                  <a:srgbClr val="2011E5"/>
                </a:solidFill>
              </a:rPr>
              <a:t> </a:t>
            </a:r>
            <a:r>
              <a:rPr lang="en-US" altLang="en-US" sz="3200" dirty="0" err="1">
                <a:solidFill>
                  <a:srgbClr val="2011E5"/>
                </a:solidFill>
              </a:rPr>
              <a:t>đái</a:t>
            </a:r>
            <a:r>
              <a:rPr lang="en-US" altLang="en-US" sz="3200" dirty="0">
                <a:solidFill>
                  <a:srgbClr val="2011E5"/>
                </a:solidFill>
              </a:rPr>
              <a:t>.</a:t>
            </a:r>
          </a:p>
        </p:txBody>
      </p:sp>
      <p:sp>
        <p:nvSpPr>
          <p:cNvPr id="18436" name="Rectangle 5"/>
          <p:cNvSpPr>
            <a:spLocks noChangeArrowheads="1"/>
          </p:cNvSpPr>
          <p:nvPr/>
        </p:nvSpPr>
        <p:spPr bwMode="auto">
          <a:xfrm>
            <a:off x="457200" y="1436688"/>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200"/>
              <a:t>Hệ thống bài tiết bao gồm các bộ phận nào.</a:t>
            </a:r>
            <a:endParaRPr lang="en-US" altLang="en-US" sz="3200">
              <a:cs typeface="Times New Roman" pitchFamily="18" charset="0"/>
            </a:endParaRPr>
          </a:p>
        </p:txBody>
      </p:sp>
      <p:sp>
        <p:nvSpPr>
          <p:cNvPr id="5222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22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223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223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223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10" name="Rectangle 9"/>
          <p:cNvSpPr>
            <a:spLocks noChangeArrowheads="1"/>
          </p:cNvSpPr>
          <p:nvPr/>
        </p:nvSpPr>
        <p:spPr bwMode="auto">
          <a:xfrm>
            <a:off x="381000" y="4572000"/>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200" dirty="0" err="1">
                <a:cs typeface="Times New Roman" pitchFamily="18" charset="0"/>
              </a:rPr>
              <a:t>Em</a:t>
            </a:r>
            <a:r>
              <a:rPr lang="en-US" altLang="en-US" sz="3200" dirty="0">
                <a:cs typeface="Times New Roman" pitchFamily="18" charset="0"/>
              </a:rPr>
              <a:t> </a:t>
            </a:r>
            <a:r>
              <a:rPr lang="en-US" altLang="en-US" sz="3200" dirty="0" err="1">
                <a:cs typeface="Times New Roman" pitchFamily="18" charset="0"/>
              </a:rPr>
              <a:t>có</a:t>
            </a:r>
            <a:r>
              <a:rPr lang="en-US" altLang="en-US" sz="3200" dirty="0">
                <a:cs typeface="Times New Roman" pitchFamily="18" charset="0"/>
              </a:rPr>
              <a:t> </a:t>
            </a:r>
            <a:r>
              <a:rPr lang="en-US" altLang="en-US" sz="3200" dirty="0" err="1">
                <a:cs typeface="Times New Roman" pitchFamily="18" charset="0"/>
              </a:rPr>
              <a:t>thể</a:t>
            </a:r>
            <a:r>
              <a:rPr lang="en-US" altLang="en-US" sz="3200" dirty="0">
                <a:cs typeface="Times New Roman" pitchFamily="18" charset="0"/>
              </a:rPr>
              <a:t> </a:t>
            </a:r>
            <a:r>
              <a:rPr lang="en-US" altLang="en-US" sz="3200" dirty="0" err="1">
                <a:cs typeface="Times New Roman" pitchFamily="18" charset="0"/>
              </a:rPr>
              <a:t>thêm</a:t>
            </a:r>
            <a:r>
              <a:rPr lang="en-US" altLang="en-US" sz="3200" dirty="0">
                <a:cs typeface="Times New Roman" pitchFamily="18" charset="0"/>
              </a:rPr>
              <a:t> </a:t>
            </a:r>
            <a:r>
              <a:rPr lang="en-US" altLang="en-US" sz="3200" dirty="0" err="1">
                <a:cs typeface="Times New Roman" pitchFamily="18" charset="0"/>
              </a:rPr>
              <a:t>các</a:t>
            </a:r>
            <a:r>
              <a:rPr lang="en-US" altLang="en-US" sz="3200" dirty="0">
                <a:cs typeface="Times New Roman" pitchFamily="18" charset="0"/>
              </a:rPr>
              <a:t> </a:t>
            </a:r>
            <a:r>
              <a:rPr lang="en-US" altLang="en-US" sz="3200" dirty="0" err="1">
                <a:cs typeface="Times New Roman" pitchFamily="18" charset="0"/>
              </a:rPr>
              <a:t>hệ</a:t>
            </a:r>
            <a:r>
              <a:rPr lang="en-US" altLang="en-US" sz="3200" dirty="0">
                <a:cs typeface="Times New Roman" pitchFamily="18" charset="0"/>
              </a:rPr>
              <a:t> </a:t>
            </a:r>
            <a:r>
              <a:rPr lang="en-US" altLang="en-US" sz="3200" dirty="0" err="1">
                <a:cs typeface="Times New Roman" pitchFamily="18" charset="0"/>
              </a:rPr>
              <a:t>khác</a:t>
            </a:r>
            <a:r>
              <a:rPr lang="en-US" altLang="en-US" sz="3200" dirty="0">
                <a:cs typeface="Times New Roman" pitchFamily="18" charset="0"/>
              </a:rPr>
              <a:t> </a:t>
            </a:r>
            <a:r>
              <a:rPr lang="en-US" altLang="en-US" sz="3200" dirty="0" err="1">
                <a:cs typeface="Times New Roman" pitchFamily="18" charset="0"/>
              </a:rPr>
              <a:t>như</a:t>
            </a:r>
            <a:r>
              <a:rPr lang="en-US" altLang="en-US" sz="3200" dirty="0">
                <a:cs typeface="Times New Roman" pitchFamily="18" charset="0"/>
              </a:rPr>
              <a:t> </a:t>
            </a:r>
            <a:r>
              <a:rPr lang="en-US" altLang="en-US" sz="3200" dirty="0" err="1">
                <a:cs typeface="Times New Roman" pitchFamily="18" charset="0"/>
              </a:rPr>
              <a:t>tệ</a:t>
            </a:r>
            <a:r>
              <a:rPr lang="en-US" altLang="en-US" sz="3200" dirty="0">
                <a:cs typeface="Times New Roman" pitchFamily="18" charset="0"/>
              </a:rPr>
              <a:t> </a:t>
            </a:r>
            <a:r>
              <a:rPr lang="en-US" altLang="en-US" sz="3200" dirty="0" err="1">
                <a:cs typeface="Times New Roman" pitchFamily="18" charset="0"/>
              </a:rPr>
              <a:t>tuần</a:t>
            </a:r>
            <a:r>
              <a:rPr lang="en-US" altLang="en-US" sz="3200" dirty="0">
                <a:cs typeface="Times New Roman" pitchFamily="18" charset="0"/>
              </a:rPr>
              <a:t> </a:t>
            </a:r>
            <a:r>
              <a:rPr lang="en-US" altLang="en-US" sz="3200" dirty="0" err="1">
                <a:cs typeface="Times New Roman" pitchFamily="18" charset="0"/>
              </a:rPr>
              <a:t>hoàn</a:t>
            </a:r>
            <a:r>
              <a:rPr lang="en-US" altLang="en-US" sz="3200" dirty="0">
                <a:cs typeface="Times New Roman" pitchFamily="18" charset="0"/>
              </a:rPr>
              <a:t>, </a:t>
            </a:r>
            <a:r>
              <a:rPr lang="en-US" altLang="en-US" sz="3200" dirty="0" err="1">
                <a:cs typeface="Times New Roman" pitchFamily="18" charset="0"/>
              </a:rPr>
              <a:t>hệ</a:t>
            </a:r>
            <a:r>
              <a:rPr lang="en-US" altLang="en-US" sz="3200" dirty="0">
                <a:cs typeface="Times New Roman" pitchFamily="18" charset="0"/>
              </a:rPr>
              <a:t> </a:t>
            </a:r>
            <a:r>
              <a:rPr lang="en-US" altLang="en-US" sz="3200" dirty="0" err="1">
                <a:cs typeface="Times New Roman" pitchFamily="18" charset="0"/>
              </a:rPr>
              <a:t>xương</a:t>
            </a:r>
            <a:r>
              <a:rPr lang="en-US" altLang="en-US" sz="3200" dirty="0">
                <a:cs typeface="Times New Roman" pitchFamily="18" charset="0"/>
              </a:rPr>
              <a:t> </a:t>
            </a:r>
            <a:r>
              <a:rPr lang="en-US" altLang="en-US" sz="3200" dirty="0" err="1">
                <a:cs typeface="Times New Roman" pitchFamily="18" charset="0"/>
              </a:rPr>
              <a:t>hoặc</a:t>
            </a:r>
            <a:r>
              <a:rPr lang="en-US" altLang="en-US" sz="3200" dirty="0">
                <a:cs typeface="Times New Roman" pitchFamily="18" charset="0"/>
              </a:rPr>
              <a:t> </a:t>
            </a:r>
            <a:r>
              <a:rPr lang="en-US" altLang="en-US" sz="3200" dirty="0" err="1">
                <a:cs typeface="Times New Roman" pitchFamily="18" charset="0"/>
              </a:rPr>
              <a:t>dùng</a:t>
            </a:r>
            <a:r>
              <a:rPr lang="en-US" altLang="en-US" sz="3200" dirty="0">
                <a:cs typeface="Times New Roman" pitchFamily="18" charset="0"/>
              </a:rPr>
              <a:t> </a:t>
            </a:r>
            <a:r>
              <a:rPr lang="en-US" altLang="en-US" sz="3200" dirty="0" err="1">
                <a:cs typeface="Times New Roman" pitchFamily="18" charset="0"/>
              </a:rPr>
              <a:t>chức</a:t>
            </a:r>
            <a:r>
              <a:rPr lang="en-US" altLang="en-US" sz="3200" dirty="0">
                <a:cs typeface="Times New Roman" pitchFamily="18" charset="0"/>
              </a:rPr>
              <a:t> </a:t>
            </a:r>
            <a:r>
              <a:rPr lang="en-US" altLang="en-US" sz="3200" dirty="0" err="1">
                <a:cs typeface="Times New Roman" pitchFamily="18" charset="0"/>
              </a:rPr>
              <a:t>năng</a:t>
            </a:r>
            <a:r>
              <a:rPr lang="en-US" altLang="en-US" sz="3200" dirty="0">
                <a:cs typeface="Times New Roman" pitchFamily="18" charset="0"/>
              </a:rPr>
              <a:t> </a:t>
            </a:r>
            <a:r>
              <a:rPr lang="en-US" altLang="en-US" sz="3200" dirty="0" err="1">
                <a:cs typeface="Times New Roman" pitchFamily="18" charset="0"/>
              </a:rPr>
              <a:t>mô</a:t>
            </a:r>
            <a:r>
              <a:rPr lang="en-US" altLang="en-US" sz="3200" dirty="0">
                <a:cs typeface="Times New Roman" pitchFamily="18" charset="0"/>
              </a:rPr>
              <a:t> </a:t>
            </a:r>
            <a:r>
              <a:rPr lang="en-US" altLang="en-US" sz="3200" dirty="0" err="1">
                <a:cs typeface="Times New Roman" pitchFamily="18" charset="0"/>
              </a:rPr>
              <a:t>phỏng</a:t>
            </a:r>
            <a:r>
              <a:rPr lang="en-US" altLang="en-US" sz="3200" dirty="0">
                <a:cs typeface="Times New Roman" pitchFamily="18" charset="0"/>
              </a:rPr>
              <a:t> </a:t>
            </a:r>
            <a:r>
              <a:rPr lang="en-US" altLang="en-US" sz="3200" dirty="0" err="1">
                <a:cs typeface="Times New Roman" pitchFamily="18" charset="0"/>
              </a:rPr>
              <a:t>để</a:t>
            </a:r>
            <a:r>
              <a:rPr lang="en-US" altLang="en-US" sz="3200" dirty="0">
                <a:cs typeface="Times New Roman" pitchFamily="18" charset="0"/>
              </a:rPr>
              <a:t> </a:t>
            </a:r>
            <a:r>
              <a:rPr lang="en-US" altLang="en-US" sz="3200" dirty="0" err="1">
                <a:cs typeface="Times New Roman" pitchFamily="18" charset="0"/>
              </a:rPr>
              <a:t>quan</a:t>
            </a:r>
            <a:r>
              <a:rPr lang="en-US" altLang="en-US" sz="3200" dirty="0">
                <a:cs typeface="Times New Roman" pitchFamily="18" charset="0"/>
              </a:rPr>
              <a:t> </a:t>
            </a:r>
            <a:r>
              <a:rPr lang="en-US" altLang="en-US" sz="3200" dirty="0" err="1">
                <a:cs typeface="Times New Roman" pitchFamily="18" charset="0"/>
              </a:rPr>
              <a:t>sát</a:t>
            </a:r>
            <a:r>
              <a:rPr lang="en-US" altLang="en-US" sz="3200" dirty="0">
                <a:cs typeface="Times New Roman" pitchFamily="18" charset="0"/>
              </a:rPr>
              <a:t> </a:t>
            </a:r>
            <a:r>
              <a:rPr lang="en-US" altLang="en-US" sz="3200" dirty="0" err="1">
                <a:cs typeface="Times New Roman" pitchFamily="18" charset="0"/>
              </a:rPr>
              <a:t>hệ</a:t>
            </a:r>
            <a:r>
              <a:rPr lang="en-US" altLang="en-US" sz="3200" dirty="0">
                <a:cs typeface="Times New Roman" pitchFamily="18" charset="0"/>
              </a:rPr>
              <a:t> </a:t>
            </a:r>
            <a:r>
              <a:rPr lang="en-US" altLang="en-US" sz="3200" dirty="0" err="1">
                <a:cs typeface="Times New Roman" pitchFamily="18" charset="0"/>
              </a:rPr>
              <a:t>bài</a:t>
            </a:r>
            <a:r>
              <a:rPr lang="en-US" altLang="en-US" sz="3200" dirty="0">
                <a:cs typeface="Times New Roman" pitchFamily="18" charset="0"/>
              </a:rPr>
              <a:t> </a:t>
            </a:r>
            <a:r>
              <a:rPr lang="en-US" altLang="en-US" sz="3200" dirty="0" err="1">
                <a:cs typeface="Times New Roman" pitchFamily="18" charset="0"/>
              </a:rPr>
              <a:t>tiết</a:t>
            </a:r>
            <a:r>
              <a:rPr lang="en-US" altLang="en-US" sz="3200" dirty="0">
                <a:cs typeface="Times New Roman" pitchFamily="18" charset="0"/>
              </a:rPr>
              <a:t> </a:t>
            </a:r>
            <a:r>
              <a:rPr lang="en-US" altLang="en-US" sz="3200" dirty="0" err="1">
                <a:cs typeface="Times New Roman" pitchFamily="18" charset="0"/>
              </a:rPr>
              <a:t>rõ</a:t>
            </a:r>
            <a:r>
              <a:rPr lang="en-US" altLang="en-US" sz="3200" dirty="0">
                <a:cs typeface="Times New Roman" pitchFamily="18" charset="0"/>
              </a:rPr>
              <a:t> </a:t>
            </a:r>
            <a:r>
              <a:rPr lang="en-US" altLang="en-US" sz="3200" dirty="0" err="1">
                <a:cs typeface="Times New Roman" pitchFamily="18" charset="0"/>
              </a:rPr>
              <a:t>hơn</a:t>
            </a:r>
            <a:r>
              <a:rPr lang="en-US" altLang="en-US" sz="3200" dirty="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ssolve">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barn(inVertical)">
                                      <p:cBhvr>
                                        <p:cTn id="12" dur="500"/>
                                        <p:tgtEl>
                                          <p:spTgt spid="184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7813"/>
            <a:ext cx="4572000" cy="784225"/>
          </a:xfrm>
        </p:spPr>
        <p:txBody>
          <a:bodyPr/>
          <a:lstStyle/>
          <a:p>
            <a:pPr eaLnBrk="1" hangingPunct="1"/>
            <a:r>
              <a:rPr lang="en-US" altLang="en-US" sz="3800" smtClean="0">
                <a:latin typeface="Times New Roman" pitchFamily="18" charset="0"/>
              </a:rPr>
              <a:t>8. Hệ thần kinh</a:t>
            </a:r>
          </a:p>
        </p:txBody>
      </p:sp>
      <p:sp>
        <p:nvSpPr>
          <p:cNvPr id="18435" name="Rectangle 12"/>
          <p:cNvSpPr>
            <a:spLocks noChangeArrowheads="1"/>
          </p:cNvSpPr>
          <p:nvPr/>
        </p:nvSpPr>
        <p:spPr bwMode="auto">
          <a:xfrm>
            <a:off x="304800" y="3309938"/>
            <a:ext cx="86868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50000"/>
              </a:lnSpc>
            </a:pPr>
            <a:r>
              <a:rPr lang="en-US" altLang="en-US" sz="3200">
                <a:solidFill>
                  <a:srgbClr val="2011E5"/>
                </a:solidFill>
              </a:rPr>
              <a:t>Nháy chuột vào biểu tượng có dòng chữ </a:t>
            </a:r>
            <a:r>
              <a:rPr lang="es-ES" altLang="en-US" sz="3200">
                <a:solidFill>
                  <a:srgbClr val="2011E5"/>
                </a:solidFill>
              </a:rPr>
              <a:t>NERVOUS SYSTEM             </a:t>
            </a:r>
            <a:r>
              <a:rPr lang="en-US" altLang="en-US" sz="3200">
                <a:solidFill>
                  <a:srgbClr val="2011E5"/>
                </a:solidFill>
              </a:rPr>
              <a:t> </a:t>
            </a:r>
          </a:p>
          <a:p>
            <a:pPr algn="just">
              <a:lnSpc>
                <a:spcPct val="150000"/>
              </a:lnSpc>
            </a:pPr>
            <a:endParaRPr lang="en-US" altLang="en-US" sz="3200">
              <a:solidFill>
                <a:srgbClr val="2011E5"/>
              </a:solidFill>
            </a:endParaRPr>
          </a:p>
        </p:txBody>
      </p:sp>
      <p:sp>
        <p:nvSpPr>
          <p:cNvPr id="18436" name="Rectangle 5"/>
          <p:cNvSpPr>
            <a:spLocks noChangeArrowheads="1"/>
          </p:cNvSpPr>
          <p:nvPr/>
        </p:nvSpPr>
        <p:spPr bwMode="auto">
          <a:xfrm>
            <a:off x="457200" y="1436688"/>
            <a:ext cx="8229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altLang="en-US" sz="3200">
                <a:cs typeface="Times New Roman" pitchFamily="18" charset="0"/>
              </a:rPr>
              <a:t>Cho biết để vào chủ đề hệ thần kinh ta thực hiện như thế nào?</a:t>
            </a:r>
            <a:endParaRPr lang="en-US" altLang="en-US" sz="3200">
              <a:cs typeface="Times New Roman" pitchFamily="18" charset="0"/>
            </a:endParaRPr>
          </a:p>
        </p:txBody>
      </p:sp>
      <p:sp>
        <p:nvSpPr>
          <p:cNvPr id="5325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325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325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325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325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325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graphicFrame>
        <p:nvGraphicFramePr>
          <p:cNvPr id="7" name="Object 6"/>
          <p:cNvGraphicFramePr>
            <a:graphicFrameLocks noChangeAspect="1"/>
          </p:cNvGraphicFramePr>
          <p:nvPr/>
        </p:nvGraphicFramePr>
        <p:xfrm>
          <a:off x="4081463" y="4343400"/>
          <a:ext cx="1133475" cy="1443038"/>
        </p:xfrm>
        <a:graphic>
          <a:graphicData uri="http://schemas.openxmlformats.org/presentationml/2006/ole">
            <mc:AlternateContent xmlns:mc="http://schemas.openxmlformats.org/markup-compatibility/2006">
              <mc:Choice xmlns:v="urn:schemas-microsoft-com:vml" Requires="v">
                <p:oleObj spid="_x0000_s53262" name="Bitmap Image" r:id="rId3" imgW="1190476" imgH="1514686" progId="Paint.Picture">
                  <p:embed/>
                </p:oleObj>
              </mc:Choice>
              <mc:Fallback>
                <p:oleObj name="Bitmap Image" r:id="rId3" imgW="1190476" imgH="1514686"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463" y="4343400"/>
                        <a:ext cx="1133475"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arn(inVertical)">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dissolve">
                                      <p:cBhvr>
                                        <p:cTn id="12" dur="500"/>
                                        <p:tgtEl>
                                          <p:spTgt spid="184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435"/>
                                        </p:tgtEl>
                                        <p:attrNameLst>
                                          <p:attrName>style.visibility</p:attrName>
                                        </p:attrNameLst>
                                      </p:cBhvr>
                                      <p:to>
                                        <p:strVal val="visible"/>
                                      </p:to>
                                    </p:set>
                                    <p:animEffect transition="in" filter="barn(inVertical)">
                                      <p:cBhvr>
                                        <p:cTn id="17" dur="500"/>
                                        <p:tgtEl>
                                          <p:spTgt spid="18435"/>
                                        </p:tgtEl>
                                      </p:cBhvr>
                                    </p:animEffect>
                                  </p:childTnLst>
                                </p:cTn>
                              </p:par>
                              <p:par>
                                <p:cTn id="18" presetID="9"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autoUpdateAnimBg="0"/>
      <p:bldP spid="1843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7813"/>
            <a:ext cx="4572000" cy="784225"/>
          </a:xfrm>
        </p:spPr>
        <p:txBody>
          <a:bodyPr/>
          <a:lstStyle/>
          <a:p>
            <a:pPr eaLnBrk="1" hangingPunct="1"/>
            <a:r>
              <a:rPr lang="en-US" altLang="en-US" sz="3800" smtClean="0">
                <a:latin typeface="Times New Roman" pitchFamily="18" charset="0"/>
              </a:rPr>
              <a:t>8. Hệ thần kinh</a:t>
            </a:r>
          </a:p>
        </p:txBody>
      </p:sp>
      <p:sp>
        <p:nvSpPr>
          <p:cNvPr id="18435" name="Rectangle 12"/>
          <p:cNvSpPr>
            <a:spLocks noChangeArrowheads="1"/>
          </p:cNvSpPr>
          <p:nvPr/>
        </p:nvSpPr>
        <p:spPr bwMode="auto">
          <a:xfrm>
            <a:off x="304800" y="3505200"/>
            <a:ext cx="8686800"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50000"/>
              </a:lnSpc>
            </a:pPr>
            <a:r>
              <a:rPr lang="en-US" altLang="en-US" sz="3200">
                <a:solidFill>
                  <a:srgbClr val="2011E5"/>
                </a:solidFill>
              </a:rPr>
              <a:t>- Các bộ phận chính liên quan đến hệ thần kinh bao gồm não, tuỷ sống và các dây thần kinh.</a:t>
            </a:r>
          </a:p>
        </p:txBody>
      </p:sp>
      <p:sp>
        <p:nvSpPr>
          <p:cNvPr id="18436" name="Rectangle 5"/>
          <p:cNvSpPr>
            <a:spLocks noChangeArrowheads="1"/>
          </p:cNvSpPr>
          <p:nvPr/>
        </p:nvSpPr>
        <p:spPr bwMode="auto">
          <a:xfrm>
            <a:off x="457200" y="1436688"/>
            <a:ext cx="8229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a:t>Em hãy cho biết các bộ phận chính liên quan đến hệ thần kinh là gì?</a:t>
            </a:r>
          </a:p>
        </p:txBody>
      </p:sp>
      <p:sp>
        <p:nvSpPr>
          <p:cNvPr id="5427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427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427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428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428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428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ssolve">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barn(inVertical)">
                                      <p:cBhvr>
                                        <p:cTn id="12"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7813"/>
            <a:ext cx="4572000" cy="784225"/>
          </a:xfrm>
        </p:spPr>
        <p:txBody>
          <a:bodyPr/>
          <a:lstStyle/>
          <a:p>
            <a:pPr eaLnBrk="1" hangingPunct="1"/>
            <a:r>
              <a:rPr lang="en-US" altLang="en-US" sz="3800" smtClean="0">
                <a:latin typeface="Times New Roman" pitchFamily="18" charset="0"/>
              </a:rPr>
              <a:t>8. Hệ thần kinh</a:t>
            </a:r>
          </a:p>
        </p:txBody>
      </p:sp>
      <p:sp>
        <p:nvSpPr>
          <p:cNvPr id="18435" name="Rectangle 12"/>
          <p:cNvSpPr>
            <a:spLocks noChangeArrowheads="1"/>
          </p:cNvSpPr>
          <p:nvPr/>
        </p:nvSpPr>
        <p:spPr bwMode="auto">
          <a:xfrm>
            <a:off x="304800" y="2667000"/>
            <a:ext cx="86868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3200">
                <a:solidFill>
                  <a:srgbClr val="2011E5"/>
                </a:solidFill>
              </a:rPr>
              <a:t>- Hệ thần kinh của con người được chia làm hai phần: </a:t>
            </a:r>
          </a:p>
          <a:p>
            <a:pPr algn="just"/>
            <a:r>
              <a:rPr lang="en-US" altLang="en-US" sz="3200">
                <a:solidFill>
                  <a:srgbClr val="2011E5"/>
                </a:solidFill>
              </a:rPr>
              <a:t>  + Hệ thần kinh trung ương (Não và tuỷ sống).</a:t>
            </a:r>
          </a:p>
          <a:p>
            <a:pPr algn="just"/>
            <a:r>
              <a:rPr lang="en-US" altLang="en-US" sz="3200">
                <a:solidFill>
                  <a:srgbClr val="2011E5"/>
                </a:solidFill>
              </a:rPr>
              <a:t>  + Hệ thần kinh ngoại biên (Các dây và mạch thần kinh toả đi khắp cơ thể).</a:t>
            </a:r>
          </a:p>
        </p:txBody>
      </p:sp>
      <p:sp>
        <p:nvSpPr>
          <p:cNvPr id="18436" name="Rectangle 5"/>
          <p:cNvSpPr>
            <a:spLocks noChangeArrowheads="1"/>
          </p:cNvSpPr>
          <p:nvPr/>
        </p:nvSpPr>
        <p:spPr bwMode="auto">
          <a:xfrm>
            <a:off x="457200" y="1436688"/>
            <a:ext cx="8229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a:t>Hệ thần kinh của con người được chia thành mấy phần?</a:t>
            </a:r>
          </a:p>
        </p:txBody>
      </p:sp>
      <p:sp>
        <p:nvSpPr>
          <p:cNvPr id="5530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530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530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530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530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5530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6" name="Rectangle 5"/>
          <p:cNvSpPr>
            <a:spLocks noChangeArrowheads="1"/>
          </p:cNvSpPr>
          <p:nvPr/>
        </p:nvSpPr>
        <p:spPr bwMode="auto">
          <a:xfrm>
            <a:off x="304800" y="5516563"/>
            <a:ext cx="8610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200">
                <a:cs typeface="Times New Roman" pitchFamily="18" charset="0"/>
              </a:rPr>
              <a:t>Phần mềm mô tả chức năng mô phỏng hoạt động của một phản xạ thần kinh không điều kiện.</a:t>
            </a:r>
            <a:endParaRPr lang="en-US" alt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ssolve">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barn(inVertical)">
                                      <p:cBhvr>
                                        <p:cTn id="12" dur="500"/>
                                        <p:tgtEl>
                                          <p:spTgt spid="184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F33822D-F3F2-4E44-BCD7-E953902A2ACD}" type="slidenum">
              <a:rPr lang="en-US" altLang="en-US" smtClean="0">
                <a:latin typeface="Garamond" pitchFamily="18" charset="0"/>
              </a:rPr>
              <a:pPr/>
              <a:t>4</a:t>
            </a:fld>
            <a:endParaRPr lang="en-US" altLang="en-US" smtClean="0">
              <a:latin typeface="Garamond" pitchFamily="18" charset="0"/>
            </a:endParaRPr>
          </a:p>
        </p:txBody>
      </p:sp>
      <p:sp>
        <p:nvSpPr>
          <p:cNvPr id="8216" name="Text Box 24"/>
          <p:cNvSpPr txBox="1">
            <a:spLocks noChangeArrowheads="1"/>
          </p:cNvSpPr>
          <p:nvPr/>
        </p:nvSpPr>
        <p:spPr bwMode="auto">
          <a:xfrm>
            <a:off x="533400" y="166688"/>
            <a:ext cx="563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800" b="1">
                <a:solidFill>
                  <a:srgbClr val="2011E5"/>
                </a:solidFill>
                <a:latin typeface="Arial" charset="0"/>
              </a:rPr>
              <a:t>b. </a:t>
            </a:r>
            <a:r>
              <a:rPr lang="en-US" altLang="en-US" sz="2800" b="1" u="sng">
                <a:solidFill>
                  <a:srgbClr val="2011E5"/>
                </a:solidFill>
                <a:latin typeface="Arial" charset="0"/>
              </a:rPr>
              <a:t>Giới thiệu màn hình chính</a:t>
            </a:r>
          </a:p>
        </p:txBody>
      </p:sp>
      <p:sp>
        <p:nvSpPr>
          <p:cNvPr id="5" name="Text Box 50"/>
          <p:cNvSpPr txBox="1">
            <a:spLocks noChangeArrowheads="1"/>
          </p:cNvSpPr>
          <p:nvPr/>
        </p:nvSpPr>
        <p:spPr bwMode="auto">
          <a:xfrm>
            <a:off x="0" y="838200"/>
            <a:ext cx="91440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a:spcBef>
                <a:spcPct val="50000"/>
              </a:spcBef>
            </a:pPr>
            <a:r>
              <a:rPr lang="es-ES" altLang="en-US" sz="3100"/>
              <a:t>Khi khởi động phần mềm, màn hình có hai nút lệnh LEARN (Học) và EXERCISES (Bài tập). Nháy nút Learn để vào xem và học chi tiết giải phẫu cơ thể người.</a:t>
            </a:r>
            <a:endParaRPr lang="en-US" altLang="en-US" sz="3100" b="1"/>
          </a:p>
        </p:txBody>
      </p:sp>
      <p:pic>
        <p:nvPicPr>
          <p:cNvPr id="922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2638425"/>
            <a:ext cx="54102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ular Callout 2"/>
          <p:cNvSpPr>
            <a:spLocks noChangeArrowheads="1"/>
          </p:cNvSpPr>
          <p:nvPr/>
        </p:nvSpPr>
        <p:spPr bwMode="auto">
          <a:xfrm>
            <a:off x="304800" y="3200400"/>
            <a:ext cx="1371600" cy="990600"/>
          </a:xfrm>
          <a:prstGeom prst="wedgeRectCallout">
            <a:avLst>
              <a:gd name="adj1" fmla="val 218056"/>
              <a:gd name="adj2" fmla="val 22222"/>
            </a:avLst>
          </a:prstGeom>
          <a:noFill/>
          <a:ln w="28575" cap="rnd"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US" altLang="en-US" b="1"/>
          </a:p>
          <a:p>
            <a:pPr algn="ctr" eaLnBrk="1" hangingPunct="1"/>
            <a:r>
              <a:rPr lang="en-US" altLang="en-US" b="1"/>
              <a:t>HỌC</a:t>
            </a:r>
          </a:p>
        </p:txBody>
      </p:sp>
      <p:sp>
        <p:nvSpPr>
          <p:cNvPr id="9223" name="Rectangular Callout 7"/>
          <p:cNvSpPr>
            <a:spLocks noChangeArrowheads="1"/>
          </p:cNvSpPr>
          <p:nvPr/>
        </p:nvSpPr>
        <p:spPr bwMode="auto">
          <a:xfrm>
            <a:off x="7620000" y="5029200"/>
            <a:ext cx="1371600" cy="990600"/>
          </a:xfrm>
          <a:prstGeom prst="wedgeRectCallout">
            <a:avLst>
              <a:gd name="adj1" fmla="val -231944"/>
              <a:gd name="adj2" fmla="val -21366"/>
            </a:avLst>
          </a:prstGeom>
          <a:noFill/>
          <a:ln w="28575" cap="rnd"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US" altLang="en-US" b="1"/>
          </a:p>
          <a:p>
            <a:pPr algn="ctr" eaLnBrk="1" hangingPunct="1"/>
            <a:r>
              <a:rPr lang="en-US" altLang="en-US" b="1"/>
              <a:t>BÀI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216"/>
                                        </p:tgtEl>
                                        <p:attrNameLst>
                                          <p:attrName>style.visibility</p:attrName>
                                        </p:attrNameLst>
                                      </p:cBhvr>
                                      <p:to>
                                        <p:strVal val="visible"/>
                                      </p:to>
                                    </p:set>
                                    <p:animEffect transition="in" filter="strips(downLeft)">
                                      <p:cBhvr>
                                        <p:cTn id="7" dur="500"/>
                                        <p:tgtEl>
                                          <p:spTgt spid="82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9221"/>
                                        </p:tgtEl>
                                        <p:attrNameLst>
                                          <p:attrName>style.visibility</p:attrName>
                                        </p:attrNameLst>
                                      </p:cBhvr>
                                      <p:to>
                                        <p:strVal val="visible"/>
                                      </p:to>
                                    </p:set>
                                    <p:animEffect transition="in" filter="dissolve">
                                      <p:cBhvr>
                                        <p:cTn id="18" dur="500"/>
                                        <p:tgtEl>
                                          <p:spTgt spid="9221"/>
                                        </p:tgtEl>
                                      </p:cBhvr>
                                    </p:animEffect>
                                  </p:childTnLst>
                                </p:cTn>
                              </p:par>
                            </p:childTnLst>
                          </p:cTn>
                        </p:par>
                        <p:par>
                          <p:cTn id="19" fill="hold" nodeType="afterGroup">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9222"/>
                                        </p:tgtEl>
                                        <p:attrNameLst>
                                          <p:attrName>style.visibility</p:attrName>
                                        </p:attrNameLst>
                                      </p:cBhvr>
                                      <p:to>
                                        <p:strVal val="visible"/>
                                      </p:to>
                                    </p:set>
                                    <p:animEffect transition="in" filter="dissolve">
                                      <p:cBhvr>
                                        <p:cTn id="22" dur="500"/>
                                        <p:tgtEl>
                                          <p:spTgt spid="9222"/>
                                        </p:tgtEl>
                                      </p:cBhvr>
                                    </p:animEffect>
                                  </p:childTnLst>
                                </p:cTn>
                              </p:par>
                            </p:childTnLst>
                          </p:cTn>
                        </p:par>
                        <p:par>
                          <p:cTn id="23" fill="hold" nodeType="afterGroup">
                            <p:stCondLst>
                              <p:cond delay="1000"/>
                            </p:stCondLst>
                            <p:childTnLst>
                              <p:par>
                                <p:cTn id="24" presetID="9" presetClass="entr" presetSubtype="0" fill="hold" grpId="0" nodeType="afterEffect">
                                  <p:stCondLst>
                                    <p:cond delay="0"/>
                                  </p:stCondLst>
                                  <p:childTnLst>
                                    <p:set>
                                      <p:cBhvr>
                                        <p:cTn id="25" dur="1" fill="hold">
                                          <p:stCondLst>
                                            <p:cond delay="0"/>
                                          </p:stCondLst>
                                        </p:cTn>
                                        <p:tgtEl>
                                          <p:spTgt spid="9223"/>
                                        </p:tgtEl>
                                        <p:attrNameLst>
                                          <p:attrName>style.visibility</p:attrName>
                                        </p:attrNameLst>
                                      </p:cBhvr>
                                      <p:to>
                                        <p:strVal val="visible"/>
                                      </p:to>
                                    </p:set>
                                    <p:animEffect transition="in" filter="dissolve">
                                      <p:cBhvr>
                                        <p:cTn id="26"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6" grpId="0"/>
      <p:bldP spid="5" grpId="0"/>
      <p:bldP spid="9222" grpId="0" animBg="1"/>
      <p:bldP spid="92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C431147-D4C0-4927-95C3-E85267C225F5}" type="slidenum">
              <a:rPr lang="en-US" altLang="en-US" smtClean="0">
                <a:latin typeface="Garamond" pitchFamily="18" charset="0"/>
              </a:rPr>
              <a:pPr/>
              <a:t>5</a:t>
            </a:fld>
            <a:endParaRPr lang="en-US" altLang="en-US" smtClean="0">
              <a:latin typeface="Garamond" pitchFamily="18" charset="0"/>
            </a:endParaRPr>
          </a:p>
        </p:txBody>
      </p:sp>
      <p:sp>
        <p:nvSpPr>
          <p:cNvPr id="21507" name="Text Box 24"/>
          <p:cNvSpPr txBox="1">
            <a:spLocks noChangeArrowheads="1"/>
          </p:cNvSpPr>
          <p:nvPr/>
        </p:nvSpPr>
        <p:spPr bwMode="auto">
          <a:xfrm>
            <a:off x="533400" y="166688"/>
            <a:ext cx="563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800" b="1">
                <a:solidFill>
                  <a:srgbClr val="2011E5"/>
                </a:solidFill>
                <a:latin typeface="Arial" charset="0"/>
              </a:rPr>
              <a:t>b. </a:t>
            </a:r>
            <a:r>
              <a:rPr lang="en-US" altLang="en-US" sz="2800" b="1" u="sng">
                <a:solidFill>
                  <a:srgbClr val="2011E5"/>
                </a:solidFill>
                <a:latin typeface="Arial" charset="0"/>
              </a:rPr>
              <a:t>Giới thiệu màn hình chính</a:t>
            </a:r>
          </a:p>
        </p:txBody>
      </p:sp>
      <p:pic>
        <p:nvPicPr>
          <p:cNvPr id="1024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8588" y="1295400"/>
            <a:ext cx="6373812"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1"/>
          <p:cNvSpPr txBox="1">
            <a:spLocks noChangeArrowheads="1"/>
          </p:cNvSpPr>
          <p:nvPr/>
        </p:nvSpPr>
        <p:spPr bwMode="auto">
          <a:xfrm>
            <a:off x="371475" y="733425"/>
            <a:ext cx="1812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sz="2800"/>
              <a:t>Hệ hô hấp</a:t>
            </a:r>
          </a:p>
        </p:txBody>
      </p:sp>
      <p:cxnSp>
        <p:nvCxnSpPr>
          <p:cNvPr id="10246" name="Straight Connector 3"/>
          <p:cNvCxnSpPr>
            <a:cxnSpLocks noChangeShapeType="1"/>
          </p:cNvCxnSpPr>
          <p:nvPr/>
        </p:nvCxnSpPr>
        <p:spPr bwMode="auto">
          <a:xfrm>
            <a:off x="1277938" y="1257300"/>
            <a:ext cx="1084262" cy="752475"/>
          </a:xfrm>
          <a:prstGeom prst="line">
            <a:avLst/>
          </a:prstGeom>
          <a:noFill/>
          <a:ln w="57150" cap="rnd"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7" name="TextBox 7"/>
          <p:cNvSpPr txBox="1">
            <a:spLocks noChangeArrowheads="1"/>
          </p:cNvSpPr>
          <p:nvPr/>
        </p:nvSpPr>
        <p:spPr bwMode="auto">
          <a:xfrm>
            <a:off x="2447925" y="679450"/>
            <a:ext cx="21494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sz="2800"/>
              <a:t>Hệ tuần hoàn</a:t>
            </a:r>
          </a:p>
        </p:txBody>
      </p:sp>
      <p:cxnSp>
        <p:nvCxnSpPr>
          <p:cNvPr id="10248" name="Straight Connector 8"/>
          <p:cNvCxnSpPr>
            <a:cxnSpLocks noChangeShapeType="1"/>
          </p:cNvCxnSpPr>
          <p:nvPr/>
        </p:nvCxnSpPr>
        <p:spPr bwMode="auto">
          <a:xfrm>
            <a:off x="3522663" y="1257300"/>
            <a:ext cx="287337" cy="793750"/>
          </a:xfrm>
          <a:prstGeom prst="line">
            <a:avLst/>
          </a:prstGeom>
          <a:noFill/>
          <a:ln w="57150" cap="rnd"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9" name="TextBox 10"/>
          <p:cNvSpPr txBox="1">
            <a:spLocks noChangeArrowheads="1"/>
          </p:cNvSpPr>
          <p:nvPr/>
        </p:nvSpPr>
        <p:spPr bwMode="auto">
          <a:xfrm>
            <a:off x="4724400" y="685800"/>
            <a:ext cx="2149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sz="2800"/>
              <a:t>Hệ tiêu hóa</a:t>
            </a:r>
          </a:p>
        </p:txBody>
      </p:sp>
      <p:cxnSp>
        <p:nvCxnSpPr>
          <p:cNvPr id="10250" name="Straight Connector 11"/>
          <p:cNvCxnSpPr>
            <a:cxnSpLocks noChangeShapeType="1"/>
          </p:cNvCxnSpPr>
          <p:nvPr/>
        </p:nvCxnSpPr>
        <p:spPr bwMode="auto">
          <a:xfrm>
            <a:off x="5638800" y="1209675"/>
            <a:ext cx="0" cy="849313"/>
          </a:xfrm>
          <a:prstGeom prst="line">
            <a:avLst/>
          </a:prstGeom>
          <a:noFill/>
          <a:ln w="57150" cap="rnd"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51" name="TextBox 13"/>
          <p:cNvSpPr txBox="1">
            <a:spLocks noChangeArrowheads="1"/>
          </p:cNvSpPr>
          <p:nvPr/>
        </p:nvSpPr>
        <p:spPr bwMode="auto">
          <a:xfrm>
            <a:off x="6956425" y="733425"/>
            <a:ext cx="2149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sz="2800"/>
              <a:t>Hệ bài tiết</a:t>
            </a:r>
          </a:p>
        </p:txBody>
      </p:sp>
      <p:cxnSp>
        <p:nvCxnSpPr>
          <p:cNvPr id="10252" name="Straight Connector 14"/>
          <p:cNvCxnSpPr>
            <a:cxnSpLocks noChangeShapeType="1"/>
          </p:cNvCxnSpPr>
          <p:nvPr/>
        </p:nvCxnSpPr>
        <p:spPr bwMode="auto">
          <a:xfrm flipH="1">
            <a:off x="7239000" y="1257300"/>
            <a:ext cx="631825" cy="752475"/>
          </a:xfrm>
          <a:prstGeom prst="line">
            <a:avLst/>
          </a:prstGeom>
          <a:noFill/>
          <a:ln w="57150" cap="rnd"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53" name="TextBox 16"/>
          <p:cNvSpPr txBox="1">
            <a:spLocks noChangeArrowheads="1"/>
          </p:cNvSpPr>
          <p:nvPr/>
        </p:nvSpPr>
        <p:spPr bwMode="auto">
          <a:xfrm>
            <a:off x="406400" y="6219825"/>
            <a:ext cx="2032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sz="2800"/>
              <a:t>Hệ thần kinh</a:t>
            </a:r>
          </a:p>
        </p:txBody>
      </p:sp>
      <p:cxnSp>
        <p:nvCxnSpPr>
          <p:cNvPr id="10254" name="Straight Connector 17"/>
          <p:cNvCxnSpPr>
            <a:cxnSpLocks noChangeShapeType="1"/>
          </p:cNvCxnSpPr>
          <p:nvPr/>
        </p:nvCxnSpPr>
        <p:spPr bwMode="auto">
          <a:xfrm flipV="1">
            <a:off x="1160463" y="5257800"/>
            <a:ext cx="658812" cy="962025"/>
          </a:xfrm>
          <a:prstGeom prst="line">
            <a:avLst/>
          </a:prstGeom>
          <a:noFill/>
          <a:ln w="57150" cap="rnd"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55" name="TextBox 18"/>
          <p:cNvSpPr txBox="1">
            <a:spLocks noChangeArrowheads="1"/>
          </p:cNvSpPr>
          <p:nvPr/>
        </p:nvSpPr>
        <p:spPr bwMode="auto">
          <a:xfrm>
            <a:off x="2689225" y="6164263"/>
            <a:ext cx="1882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sz="2800"/>
              <a:t>Hệ xương</a:t>
            </a:r>
          </a:p>
        </p:txBody>
      </p:sp>
      <p:cxnSp>
        <p:nvCxnSpPr>
          <p:cNvPr id="10256" name="Straight Connector 19"/>
          <p:cNvCxnSpPr>
            <a:cxnSpLocks noChangeShapeType="1"/>
          </p:cNvCxnSpPr>
          <p:nvPr/>
        </p:nvCxnSpPr>
        <p:spPr bwMode="auto">
          <a:xfrm flipH="1">
            <a:off x="3124200" y="5257800"/>
            <a:ext cx="228600" cy="919163"/>
          </a:xfrm>
          <a:prstGeom prst="line">
            <a:avLst/>
          </a:prstGeom>
          <a:noFill/>
          <a:ln w="57150" cap="rnd"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57" name="TextBox 20"/>
          <p:cNvSpPr txBox="1">
            <a:spLocks noChangeArrowheads="1"/>
          </p:cNvSpPr>
          <p:nvPr/>
        </p:nvSpPr>
        <p:spPr bwMode="auto">
          <a:xfrm>
            <a:off x="4953000" y="6257925"/>
            <a:ext cx="1214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sz="2800"/>
              <a:t>Hệ cơ</a:t>
            </a:r>
          </a:p>
        </p:txBody>
      </p:sp>
      <p:cxnSp>
        <p:nvCxnSpPr>
          <p:cNvPr id="10258" name="Straight Connector 21"/>
          <p:cNvCxnSpPr>
            <a:cxnSpLocks noChangeShapeType="1"/>
          </p:cNvCxnSpPr>
          <p:nvPr/>
        </p:nvCxnSpPr>
        <p:spPr bwMode="auto">
          <a:xfrm>
            <a:off x="5867400" y="5410200"/>
            <a:ext cx="0" cy="849313"/>
          </a:xfrm>
          <a:prstGeom prst="line">
            <a:avLst/>
          </a:prstGeom>
          <a:noFill/>
          <a:ln w="57150" cap="rnd"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59" name="TextBox 22"/>
          <p:cNvSpPr txBox="1">
            <a:spLocks noChangeArrowheads="1"/>
          </p:cNvSpPr>
          <p:nvPr/>
        </p:nvSpPr>
        <p:spPr bwMode="auto">
          <a:xfrm>
            <a:off x="6477000" y="6219825"/>
            <a:ext cx="21494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sz="2800"/>
              <a:t>Hệ sinh dục</a:t>
            </a:r>
          </a:p>
        </p:txBody>
      </p:sp>
      <p:cxnSp>
        <p:nvCxnSpPr>
          <p:cNvPr id="10260" name="Straight Connector 23"/>
          <p:cNvCxnSpPr>
            <a:cxnSpLocks noChangeShapeType="1"/>
          </p:cNvCxnSpPr>
          <p:nvPr/>
        </p:nvCxnSpPr>
        <p:spPr bwMode="auto">
          <a:xfrm>
            <a:off x="7472363" y="5105400"/>
            <a:ext cx="341312" cy="1071563"/>
          </a:xfrm>
          <a:prstGeom prst="line">
            <a:avLst/>
          </a:prstGeom>
          <a:noFill/>
          <a:ln w="57150" cap="rnd"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heel(1)">
                                      <p:cBhvr>
                                        <p:cTn id="7" dur="20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wipe(down)">
                                      <p:cBhvr>
                                        <p:cTn id="12" dur="500"/>
                                        <p:tgtEl>
                                          <p:spTgt spid="10246"/>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0245"/>
                                        </p:tgtEl>
                                        <p:attrNameLst>
                                          <p:attrName>style.visibility</p:attrName>
                                        </p:attrNameLst>
                                      </p:cBhvr>
                                      <p:to>
                                        <p:strVal val="visible"/>
                                      </p:to>
                                    </p:set>
                                    <p:animEffect transition="in" filter="dissolve">
                                      <p:cBhvr>
                                        <p:cTn id="16" dur="500"/>
                                        <p:tgtEl>
                                          <p:spTgt spid="1024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10248"/>
                                        </p:tgtEl>
                                        <p:attrNameLst>
                                          <p:attrName>style.visibility</p:attrName>
                                        </p:attrNameLst>
                                      </p:cBhvr>
                                      <p:to>
                                        <p:strVal val="visible"/>
                                      </p:to>
                                    </p:set>
                                    <p:animEffect transition="in" filter="wipe(down)">
                                      <p:cBhvr>
                                        <p:cTn id="21" dur="500"/>
                                        <p:tgtEl>
                                          <p:spTgt spid="10248"/>
                                        </p:tgtEl>
                                      </p:cBhvr>
                                    </p:animEffect>
                                  </p:childTnLst>
                                </p:cTn>
                              </p:par>
                            </p:childTnLst>
                          </p:cTn>
                        </p:par>
                        <p:par>
                          <p:cTn id="22" fill="hold" nodeType="afterGroup">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10247"/>
                                        </p:tgtEl>
                                        <p:attrNameLst>
                                          <p:attrName>style.visibility</p:attrName>
                                        </p:attrNameLst>
                                      </p:cBhvr>
                                      <p:to>
                                        <p:strVal val="visible"/>
                                      </p:to>
                                    </p:set>
                                    <p:animEffect transition="in" filter="dissolve">
                                      <p:cBhvr>
                                        <p:cTn id="25" dur="500"/>
                                        <p:tgtEl>
                                          <p:spTgt spid="1024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10250"/>
                                        </p:tgtEl>
                                        <p:attrNameLst>
                                          <p:attrName>style.visibility</p:attrName>
                                        </p:attrNameLst>
                                      </p:cBhvr>
                                      <p:to>
                                        <p:strVal val="visible"/>
                                      </p:to>
                                    </p:set>
                                    <p:animEffect transition="in" filter="wipe(down)">
                                      <p:cBhvr>
                                        <p:cTn id="30" dur="500"/>
                                        <p:tgtEl>
                                          <p:spTgt spid="10250"/>
                                        </p:tgtEl>
                                      </p:cBhvr>
                                    </p:animEffect>
                                  </p:childTnLst>
                                </p:cTn>
                              </p:par>
                            </p:childTnLst>
                          </p:cTn>
                        </p:par>
                        <p:par>
                          <p:cTn id="31" fill="hold" nodeType="afterGroup">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10249"/>
                                        </p:tgtEl>
                                        <p:attrNameLst>
                                          <p:attrName>style.visibility</p:attrName>
                                        </p:attrNameLst>
                                      </p:cBhvr>
                                      <p:to>
                                        <p:strVal val="visible"/>
                                      </p:to>
                                    </p:set>
                                    <p:animEffect transition="in" filter="dissolve">
                                      <p:cBhvr>
                                        <p:cTn id="34" dur="500"/>
                                        <p:tgtEl>
                                          <p:spTgt spid="1024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10252"/>
                                        </p:tgtEl>
                                        <p:attrNameLst>
                                          <p:attrName>style.visibility</p:attrName>
                                        </p:attrNameLst>
                                      </p:cBhvr>
                                      <p:to>
                                        <p:strVal val="visible"/>
                                      </p:to>
                                    </p:set>
                                    <p:animEffect transition="in" filter="wipe(down)">
                                      <p:cBhvr>
                                        <p:cTn id="39" dur="500"/>
                                        <p:tgtEl>
                                          <p:spTgt spid="10252"/>
                                        </p:tgtEl>
                                      </p:cBhvr>
                                    </p:animEffect>
                                  </p:childTnLst>
                                </p:cTn>
                              </p:par>
                            </p:childTnLst>
                          </p:cTn>
                        </p:par>
                        <p:par>
                          <p:cTn id="40" fill="hold" nodeType="afterGroup">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10251"/>
                                        </p:tgtEl>
                                        <p:attrNameLst>
                                          <p:attrName>style.visibility</p:attrName>
                                        </p:attrNameLst>
                                      </p:cBhvr>
                                      <p:to>
                                        <p:strVal val="visible"/>
                                      </p:to>
                                    </p:set>
                                    <p:animEffect transition="in" filter="dissolve">
                                      <p:cBhvr>
                                        <p:cTn id="43" dur="500"/>
                                        <p:tgtEl>
                                          <p:spTgt spid="1025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nodeType="clickEffect">
                                  <p:stCondLst>
                                    <p:cond delay="0"/>
                                  </p:stCondLst>
                                  <p:childTnLst>
                                    <p:set>
                                      <p:cBhvr>
                                        <p:cTn id="47" dur="1" fill="hold">
                                          <p:stCondLst>
                                            <p:cond delay="0"/>
                                          </p:stCondLst>
                                        </p:cTn>
                                        <p:tgtEl>
                                          <p:spTgt spid="10254"/>
                                        </p:tgtEl>
                                        <p:attrNameLst>
                                          <p:attrName>style.visibility</p:attrName>
                                        </p:attrNameLst>
                                      </p:cBhvr>
                                      <p:to>
                                        <p:strVal val="visible"/>
                                      </p:to>
                                    </p:set>
                                    <p:animEffect transition="in" filter="wipe(up)">
                                      <p:cBhvr>
                                        <p:cTn id="48" dur="500"/>
                                        <p:tgtEl>
                                          <p:spTgt spid="10254"/>
                                        </p:tgtEl>
                                      </p:cBhvr>
                                    </p:animEffect>
                                  </p:childTnLst>
                                </p:cTn>
                              </p:par>
                            </p:childTnLst>
                          </p:cTn>
                        </p:par>
                        <p:par>
                          <p:cTn id="49" fill="hold" nodeType="afterGroup">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10253"/>
                                        </p:tgtEl>
                                        <p:attrNameLst>
                                          <p:attrName>style.visibility</p:attrName>
                                        </p:attrNameLst>
                                      </p:cBhvr>
                                      <p:to>
                                        <p:strVal val="visible"/>
                                      </p:to>
                                    </p:set>
                                    <p:animEffect transition="in" filter="dissolve">
                                      <p:cBhvr>
                                        <p:cTn id="52" dur="500"/>
                                        <p:tgtEl>
                                          <p:spTgt spid="1025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nodeType="clickEffect">
                                  <p:stCondLst>
                                    <p:cond delay="0"/>
                                  </p:stCondLst>
                                  <p:childTnLst>
                                    <p:set>
                                      <p:cBhvr>
                                        <p:cTn id="56" dur="1" fill="hold">
                                          <p:stCondLst>
                                            <p:cond delay="0"/>
                                          </p:stCondLst>
                                        </p:cTn>
                                        <p:tgtEl>
                                          <p:spTgt spid="10256"/>
                                        </p:tgtEl>
                                        <p:attrNameLst>
                                          <p:attrName>style.visibility</p:attrName>
                                        </p:attrNameLst>
                                      </p:cBhvr>
                                      <p:to>
                                        <p:strVal val="visible"/>
                                      </p:to>
                                    </p:set>
                                    <p:animEffect transition="in" filter="wipe(up)">
                                      <p:cBhvr>
                                        <p:cTn id="57" dur="500"/>
                                        <p:tgtEl>
                                          <p:spTgt spid="10256"/>
                                        </p:tgtEl>
                                      </p:cBhvr>
                                    </p:animEffect>
                                  </p:childTnLst>
                                </p:cTn>
                              </p:par>
                            </p:childTnLst>
                          </p:cTn>
                        </p:par>
                        <p:par>
                          <p:cTn id="58" fill="hold" nodeType="afterGroup">
                            <p:stCondLst>
                              <p:cond delay="500"/>
                            </p:stCondLst>
                            <p:childTnLst>
                              <p:par>
                                <p:cTn id="59" presetID="9" presetClass="entr" presetSubtype="0" fill="hold" grpId="0" nodeType="afterEffect">
                                  <p:stCondLst>
                                    <p:cond delay="0"/>
                                  </p:stCondLst>
                                  <p:childTnLst>
                                    <p:set>
                                      <p:cBhvr>
                                        <p:cTn id="60" dur="1" fill="hold">
                                          <p:stCondLst>
                                            <p:cond delay="0"/>
                                          </p:stCondLst>
                                        </p:cTn>
                                        <p:tgtEl>
                                          <p:spTgt spid="10255"/>
                                        </p:tgtEl>
                                        <p:attrNameLst>
                                          <p:attrName>style.visibility</p:attrName>
                                        </p:attrNameLst>
                                      </p:cBhvr>
                                      <p:to>
                                        <p:strVal val="visible"/>
                                      </p:to>
                                    </p:set>
                                    <p:animEffect transition="in" filter="dissolve">
                                      <p:cBhvr>
                                        <p:cTn id="61" dur="500"/>
                                        <p:tgtEl>
                                          <p:spTgt spid="1025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1" fill="hold" nodeType="clickEffect">
                                  <p:stCondLst>
                                    <p:cond delay="0"/>
                                  </p:stCondLst>
                                  <p:childTnLst>
                                    <p:set>
                                      <p:cBhvr>
                                        <p:cTn id="65" dur="1" fill="hold">
                                          <p:stCondLst>
                                            <p:cond delay="0"/>
                                          </p:stCondLst>
                                        </p:cTn>
                                        <p:tgtEl>
                                          <p:spTgt spid="10258"/>
                                        </p:tgtEl>
                                        <p:attrNameLst>
                                          <p:attrName>style.visibility</p:attrName>
                                        </p:attrNameLst>
                                      </p:cBhvr>
                                      <p:to>
                                        <p:strVal val="visible"/>
                                      </p:to>
                                    </p:set>
                                    <p:animEffect transition="in" filter="wipe(up)">
                                      <p:cBhvr>
                                        <p:cTn id="66" dur="500"/>
                                        <p:tgtEl>
                                          <p:spTgt spid="10258"/>
                                        </p:tgtEl>
                                      </p:cBhvr>
                                    </p:animEffect>
                                  </p:childTnLst>
                                </p:cTn>
                              </p:par>
                            </p:childTnLst>
                          </p:cTn>
                        </p:par>
                        <p:par>
                          <p:cTn id="67" fill="hold" nodeType="afterGroup">
                            <p:stCondLst>
                              <p:cond delay="500"/>
                            </p:stCondLst>
                            <p:childTnLst>
                              <p:par>
                                <p:cTn id="68" presetID="9" presetClass="entr" presetSubtype="0" fill="hold" grpId="0" nodeType="afterEffect">
                                  <p:stCondLst>
                                    <p:cond delay="0"/>
                                  </p:stCondLst>
                                  <p:childTnLst>
                                    <p:set>
                                      <p:cBhvr>
                                        <p:cTn id="69" dur="1" fill="hold">
                                          <p:stCondLst>
                                            <p:cond delay="0"/>
                                          </p:stCondLst>
                                        </p:cTn>
                                        <p:tgtEl>
                                          <p:spTgt spid="10257"/>
                                        </p:tgtEl>
                                        <p:attrNameLst>
                                          <p:attrName>style.visibility</p:attrName>
                                        </p:attrNameLst>
                                      </p:cBhvr>
                                      <p:to>
                                        <p:strVal val="visible"/>
                                      </p:to>
                                    </p:set>
                                    <p:animEffect transition="in" filter="dissolve">
                                      <p:cBhvr>
                                        <p:cTn id="70" dur="500"/>
                                        <p:tgtEl>
                                          <p:spTgt spid="1025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1" fill="hold" nodeType="clickEffect">
                                  <p:stCondLst>
                                    <p:cond delay="0"/>
                                  </p:stCondLst>
                                  <p:childTnLst>
                                    <p:set>
                                      <p:cBhvr>
                                        <p:cTn id="74" dur="1" fill="hold">
                                          <p:stCondLst>
                                            <p:cond delay="0"/>
                                          </p:stCondLst>
                                        </p:cTn>
                                        <p:tgtEl>
                                          <p:spTgt spid="10260"/>
                                        </p:tgtEl>
                                        <p:attrNameLst>
                                          <p:attrName>style.visibility</p:attrName>
                                        </p:attrNameLst>
                                      </p:cBhvr>
                                      <p:to>
                                        <p:strVal val="visible"/>
                                      </p:to>
                                    </p:set>
                                    <p:animEffect transition="in" filter="wipe(up)">
                                      <p:cBhvr>
                                        <p:cTn id="75" dur="500"/>
                                        <p:tgtEl>
                                          <p:spTgt spid="10260"/>
                                        </p:tgtEl>
                                      </p:cBhvr>
                                    </p:animEffect>
                                  </p:childTnLst>
                                </p:cTn>
                              </p:par>
                            </p:childTnLst>
                          </p:cTn>
                        </p:par>
                        <p:par>
                          <p:cTn id="76" fill="hold" nodeType="afterGroup">
                            <p:stCondLst>
                              <p:cond delay="500"/>
                            </p:stCondLst>
                            <p:childTnLst>
                              <p:par>
                                <p:cTn id="77" presetID="9" presetClass="entr" presetSubtype="0" fill="hold" grpId="0" nodeType="afterEffect">
                                  <p:stCondLst>
                                    <p:cond delay="0"/>
                                  </p:stCondLst>
                                  <p:childTnLst>
                                    <p:set>
                                      <p:cBhvr>
                                        <p:cTn id="78" dur="1" fill="hold">
                                          <p:stCondLst>
                                            <p:cond delay="0"/>
                                          </p:stCondLst>
                                        </p:cTn>
                                        <p:tgtEl>
                                          <p:spTgt spid="10259"/>
                                        </p:tgtEl>
                                        <p:attrNameLst>
                                          <p:attrName>style.visibility</p:attrName>
                                        </p:attrNameLst>
                                      </p:cBhvr>
                                      <p:to>
                                        <p:strVal val="visible"/>
                                      </p:to>
                                    </p:set>
                                    <p:animEffect transition="in" filter="dissolve">
                                      <p:cBhvr>
                                        <p:cTn id="79" dur="500"/>
                                        <p:tgtEl>
                                          <p:spTgt spid="10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7" grpId="0"/>
      <p:bldP spid="10249" grpId="0"/>
      <p:bldP spid="10251" grpId="0"/>
      <p:bldP spid="10253" grpId="0"/>
      <p:bldP spid="10255" grpId="0"/>
      <p:bldP spid="10257" grpId="0"/>
      <p:bldP spid="102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7813"/>
            <a:ext cx="2819400" cy="784225"/>
          </a:xfrm>
        </p:spPr>
        <p:txBody>
          <a:bodyPr/>
          <a:lstStyle/>
          <a:p>
            <a:pPr eaLnBrk="1" hangingPunct="1"/>
            <a:r>
              <a:rPr lang="en-US" altLang="en-US" sz="3800" smtClean="0">
                <a:latin typeface="Times New Roman" pitchFamily="18" charset="0"/>
              </a:rPr>
              <a:t>2. Hệ xương</a:t>
            </a:r>
          </a:p>
        </p:txBody>
      </p:sp>
      <p:sp>
        <p:nvSpPr>
          <p:cNvPr id="11267" name="Rectangle 12"/>
          <p:cNvSpPr>
            <a:spLocks noChangeArrowheads="1"/>
          </p:cNvSpPr>
          <p:nvPr/>
        </p:nvSpPr>
        <p:spPr bwMode="auto">
          <a:xfrm>
            <a:off x="609600" y="3463925"/>
            <a:ext cx="81534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3200">
                <a:solidFill>
                  <a:srgbClr val="2011E5"/>
                </a:solidFill>
                <a:cs typeface="Times New Roman" pitchFamily="18" charset="0"/>
              </a:rPr>
              <a:t>Nháy chuột vào biểu tượng có dòng chữ </a:t>
            </a:r>
            <a:r>
              <a:rPr lang="es-ES" altLang="en-US" sz="3200">
                <a:solidFill>
                  <a:srgbClr val="2011E5"/>
                </a:solidFill>
                <a:cs typeface="Times New Roman" pitchFamily="18" charset="0"/>
              </a:rPr>
              <a:t>SKELETAL SYSTEM</a:t>
            </a:r>
            <a:endParaRPr lang="en-US" altLang="en-US" sz="3200">
              <a:solidFill>
                <a:srgbClr val="2011E5"/>
              </a:solidFill>
            </a:endParaRPr>
          </a:p>
        </p:txBody>
      </p:sp>
      <p:graphicFrame>
        <p:nvGraphicFramePr>
          <p:cNvPr id="11268" name="Object 3"/>
          <p:cNvGraphicFramePr>
            <a:graphicFrameLocks noChangeAspect="1"/>
          </p:cNvGraphicFramePr>
          <p:nvPr/>
        </p:nvGraphicFramePr>
        <p:xfrm>
          <a:off x="4914900" y="4019550"/>
          <a:ext cx="838200" cy="1155700"/>
        </p:xfrm>
        <a:graphic>
          <a:graphicData uri="http://schemas.openxmlformats.org/presentationml/2006/ole">
            <mc:AlternateContent xmlns:mc="http://schemas.openxmlformats.org/markup-compatibility/2006">
              <mc:Choice xmlns:v="urn:schemas-microsoft-com:vml" Requires="v">
                <p:oleObj spid="_x0000_s22536" name="Bitmap Image" r:id="rId3" imgW="1209524" imgH="1666667" progId="Paint.Picture">
                  <p:embed/>
                </p:oleObj>
              </mc:Choice>
              <mc:Fallback>
                <p:oleObj name="Bitmap Image" r:id="rId3" imgW="1209524" imgH="1666667"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4019550"/>
                        <a:ext cx="8382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3" name="AutoShape 8"/>
          <p:cNvSpPr>
            <a:spLocks noChangeArrowheads="1"/>
          </p:cNvSpPr>
          <p:nvPr/>
        </p:nvSpPr>
        <p:spPr bwMode="auto">
          <a:xfrm>
            <a:off x="914400" y="990600"/>
            <a:ext cx="4419600" cy="1905000"/>
          </a:xfrm>
          <a:prstGeom prst="wedgeEllipseCallout">
            <a:avLst>
              <a:gd name="adj1" fmla="val -48921"/>
              <a:gd name="adj2" fmla="val 58833"/>
            </a:avLst>
          </a:prstGeom>
          <a:noFill/>
          <a:ln w="12700" cap="rnd">
            <a:solidFill>
              <a:srgbClr val="00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ES" altLang="en-US" sz="3200"/>
              <a:t>Để vào chủ đề hệ xương ta thực hiện như thế nào?</a:t>
            </a:r>
            <a:endParaRPr lang="en-US" sz="3200"/>
          </a:p>
          <a:p>
            <a:pPr algn="ct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ox(in)">
                                      <p:cBhvr>
                                        <p:cTn id="7" dur="2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dissolve">
                                      <p:cBhvr>
                                        <p:cTn id="12" dur="500"/>
                                        <p:tgtEl>
                                          <p:spTgt spid="11267"/>
                                        </p:tgtEl>
                                      </p:cBhvr>
                                    </p:animEffect>
                                  </p:childTnLst>
                                </p:cTn>
                              </p:par>
                              <p:par>
                                <p:cTn id="13" presetID="9" presetClass="entr" presetSubtype="0" fill="hold" nodeType="with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dissolve">
                                      <p:cBhvr>
                                        <p:cTn id="15"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2819400" cy="784225"/>
          </a:xfrm>
        </p:spPr>
        <p:txBody>
          <a:bodyPr/>
          <a:lstStyle/>
          <a:p>
            <a:pPr eaLnBrk="1" hangingPunct="1"/>
            <a:r>
              <a:rPr lang="en-US" altLang="en-US" sz="3800" b="1" i="1" smtClean="0">
                <a:latin typeface="Times New Roman" pitchFamily="18" charset="0"/>
              </a:rPr>
              <a:t>2. Hệ xương</a:t>
            </a:r>
          </a:p>
        </p:txBody>
      </p:sp>
      <p:sp>
        <p:nvSpPr>
          <p:cNvPr id="12291" name="Rectangle 12"/>
          <p:cNvSpPr>
            <a:spLocks noChangeArrowheads="1"/>
          </p:cNvSpPr>
          <p:nvPr/>
        </p:nvSpPr>
        <p:spPr bwMode="auto">
          <a:xfrm>
            <a:off x="685800" y="2503488"/>
            <a:ext cx="81534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3200" dirty="0" err="1">
                <a:solidFill>
                  <a:srgbClr val="2011E5"/>
                </a:solidFill>
              </a:rPr>
              <a:t>Dịch</a:t>
            </a:r>
            <a:r>
              <a:rPr lang="en-US" altLang="en-US" sz="3200" dirty="0">
                <a:solidFill>
                  <a:srgbClr val="2011E5"/>
                </a:solidFill>
              </a:rPr>
              <a:t> </a:t>
            </a:r>
            <a:r>
              <a:rPr lang="en-US" altLang="en-US" sz="3200" dirty="0" err="1">
                <a:solidFill>
                  <a:srgbClr val="2011E5"/>
                </a:solidFill>
              </a:rPr>
              <a:t>chuyển</a:t>
            </a:r>
            <a:r>
              <a:rPr lang="en-US" altLang="en-US" sz="3200" dirty="0">
                <a:solidFill>
                  <a:srgbClr val="2011E5"/>
                </a:solidFill>
              </a:rPr>
              <a:t> </a:t>
            </a:r>
            <a:r>
              <a:rPr lang="en-US" altLang="en-US" sz="3200" dirty="0" err="1">
                <a:solidFill>
                  <a:srgbClr val="2011E5"/>
                </a:solidFill>
              </a:rPr>
              <a:t>mô</a:t>
            </a:r>
            <a:r>
              <a:rPr lang="en-US" altLang="en-US" sz="3200" dirty="0">
                <a:solidFill>
                  <a:srgbClr val="2011E5"/>
                </a:solidFill>
              </a:rPr>
              <a:t> </a:t>
            </a:r>
            <a:r>
              <a:rPr lang="en-US" altLang="en-US" sz="3200" dirty="0" err="1">
                <a:solidFill>
                  <a:srgbClr val="2011E5"/>
                </a:solidFill>
              </a:rPr>
              <a:t>hình</a:t>
            </a:r>
            <a:r>
              <a:rPr lang="en-US" altLang="en-US" sz="3200" dirty="0">
                <a:solidFill>
                  <a:srgbClr val="2011E5"/>
                </a:solidFill>
              </a:rPr>
              <a:t> </a:t>
            </a:r>
            <a:r>
              <a:rPr lang="en-US" altLang="en-US" sz="3200" dirty="0" err="1">
                <a:solidFill>
                  <a:srgbClr val="2011E5"/>
                </a:solidFill>
              </a:rPr>
              <a:t>lên</a:t>
            </a:r>
            <a:r>
              <a:rPr lang="en-US" altLang="en-US" sz="3200" dirty="0">
                <a:solidFill>
                  <a:srgbClr val="2011E5"/>
                </a:solidFill>
              </a:rPr>
              <a:t>, </a:t>
            </a:r>
            <a:r>
              <a:rPr lang="en-US" altLang="en-US" sz="3200" dirty="0" err="1">
                <a:solidFill>
                  <a:srgbClr val="2011E5"/>
                </a:solidFill>
              </a:rPr>
              <a:t>xuống</a:t>
            </a:r>
            <a:r>
              <a:rPr lang="en-US" altLang="en-US" sz="3200" dirty="0">
                <a:solidFill>
                  <a:srgbClr val="2011E5"/>
                </a:solidFill>
              </a:rPr>
              <a:t> </a:t>
            </a:r>
            <a:r>
              <a:rPr lang="en-US" altLang="en-US" sz="3200" dirty="0" err="1">
                <a:solidFill>
                  <a:srgbClr val="2011E5"/>
                </a:solidFill>
              </a:rPr>
              <a:t>trên</a:t>
            </a:r>
            <a:r>
              <a:rPr lang="en-US" altLang="en-US" sz="3200" dirty="0">
                <a:solidFill>
                  <a:srgbClr val="2011E5"/>
                </a:solidFill>
              </a:rPr>
              <a:t> </a:t>
            </a:r>
            <a:r>
              <a:rPr lang="en-US" altLang="en-US" sz="3200" dirty="0" err="1">
                <a:solidFill>
                  <a:srgbClr val="2011E5"/>
                </a:solidFill>
              </a:rPr>
              <a:t>màn</a:t>
            </a:r>
            <a:r>
              <a:rPr lang="en-US" altLang="en-US" sz="3200" dirty="0">
                <a:solidFill>
                  <a:srgbClr val="2011E5"/>
                </a:solidFill>
              </a:rPr>
              <a:t> </a:t>
            </a:r>
            <a:r>
              <a:rPr lang="en-US" altLang="en-US" sz="3200" dirty="0" err="1">
                <a:solidFill>
                  <a:srgbClr val="2011E5"/>
                </a:solidFill>
              </a:rPr>
              <a:t>hình</a:t>
            </a:r>
            <a:r>
              <a:rPr lang="en-US" altLang="en-US" sz="3200" dirty="0">
                <a:solidFill>
                  <a:srgbClr val="2011E5"/>
                </a:solidFill>
              </a:rPr>
              <a:t>.  </a:t>
            </a:r>
            <a:r>
              <a:rPr lang="en-US" altLang="en-US" sz="3200" dirty="0" err="1">
                <a:solidFill>
                  <a:srgbClr val="2011E5"/>
                </a:solidFill>
              </a:rPr>
              <a:t>Kéo</a:t>
            </a:r>
            <a:r>
              <a:rPr lang="en-US" altLang="en-US" sz="3200" dirty="0">
                <a:solidFill>
                  <a:srgbClr val="2011E5"/>
                </a:solidFill>
              </a:rPr>
              <a:t> </a:t>
            </a:r>
            <a:r>
              <a:rPr lang="en-US" altLang="en-US" sz="3200" dirty="0" err="1">
                <a:solidFill>
                  <a:srgbClr val="2011E5"/>
                </a:solidFill>
              </a:rPr>
              <a:t>thả</a:t>
            </a:r>
            <a:r>
              <a:rPr lang="en-US" altLang="en-US" sz="3200" dirty="0">
                <a:solidFill>
                  <a:srgbClr val="2011E5"/>
                </a:solidFill>
              </a:rPr>
              <a:t> </a:t>
            </a:r>
            <a:r>
              <a:rPr lang="en-US" altLang="en-US" sz="3200" dirty="0" err="1">
                <a:solidFill>
                  <a:srgbClr val="2011E5"/>
                </a:solidFill>
              </a:rPr>
              <a:t>chuột</a:t>
            </a:r>
            <a:r>
              <a:rPr lang="en-US" altLang="en-US" sz="3200" dirty="0">
                <a:solidFill>
                  <a:srgbClr val="2011E5"/>
                </a:solidFill>
              </a:rPr>
              <a:t>  .</a:t>
            </a:r>
          </a:p>
        </p:txBody>
      </p:sp>
      <p:sp>
        <p:nvSpPr>
          <p:cNvPr id="12292" name="Rectangle 5"/>
          <p:cNvSpPr>
            <a:spLocks noChangeArrowheads="1"/>
          </p:cNvSpPr>
          <p:nvPr/>
        </p:nvSpPr>
        <p:spPr bwMode="auto">
          <a:xfrm>
            <a:off x="304800" y="1509487"/>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altLang="en-US" sz="3200" b="1" i="1" dirty="0"/>
              <a:t>? </a:t>
            </a:r>
            <a:r>
              <a:rPr lang="es-ES" altLang="en-US" sz="3200" b="1" i="1" dirty="0" err="1"/>
              <a:t>Để</a:t>
            </a:r>
            <a:r>
              <a:rPr lang="es-ES" altLang="en-US" sz="3200" b="1" i="1" dirty="0"/>
              <a:t> </a:t>
            </a:r>
            <a:r>
              <a:rPr lang="es-ES" altLang="en-US" sz="3200" b="1" i="1" dirty="0" err="1"/>
              <a:t>dịch</a:t>
            </a:r>
            <a:r>
              <a:rPr lang="es-ES" altLang="en-US" sz="3200" b="1" i="1" dirty="0"/>
              <a:t> </a:t>
            </a:r>
            <a:r>
              <a:rPr lang="es-ES" altLang="en-US" sz="3200" b="1" i="1" dirty="0" err="1"/>
              <a:t>chuyển</a:t>
            </a:r>
            <a:r>
              <a:rPr lang="es-ES" altLang="en-US" sz="3200" b="1" i="1" dirty="0"/>
              <a:t> </a:t>
            </a:r>
            <a:r>
              <a:rPr lang="es-ES" altLang="en-US" sz="3200" b="1" i="1" dirty="0" err="1"/>
              <a:t>mô</a:t>
            </a:r>
            <a:r>
              <a:rPr lang="es-ES" altLang="en-US" sz="3200" b="1" i="1" dirty="0"/>
              <a:t> </a:t>
            </a:r>
            <a:r>
              <a:rPr lang="es-ES" altLang="en-US" sz="3200" b="1" i="1" dirty="0" err="1"/>
              <a:t>hình</a:t>
            </a:r>
            <a:r>
              <a:rPr lang="es-ES" altLang="en-US" sz="3200" b="1" i="1" dirty="0"/>
              <a:t> </a:t>
            </a:r>
            <a:r>
              <a:rPr lang="es-ES" altLang="en-US" sz="3200" b="1" i="1" dirty="0" err="1"/>
              <a:t>ta</a:t>
            </a:r>
            <a:r>
              <a:rPr lang="es-ES" altLang="en-US" sz="3200" b="1" i="1" dirty="0"/>
              <a:t> </a:t>
            </a:r>
            <a:r>
              <a:rPr lang="es-ES" altLang="en-US" sz="3200" b="1" i="1" dirty="0" err="1"/>
              <a:t>thực</a:t>
            </a:r>
            <a:r>
              <a:rPr lang="es-ES" altLang="en-US" sz="3200" b="1" i="1" dirty="0"/>
              <a:t> </a:t>
            </a:r>
            <a:r>
              <a:rPr lang="es-ES" altLang="en-US" sz="3200" b="1" i="1" dirty="0" err="1"/>
              <a:t>hiện</a:t>
            </a:r>
            <a:r>
              <a:rPr lang="es-ES" altLang="en-US" sz="3200" b="1" i="1" dirty="0"/>
              <a:t> </a:t>
            </a:r>
            <a:r>
              <a:rPr lang="es-ES" altLang="en-US" sz="3200" b="1" i="1" dirty="0" err="1"/>
              <a:t>như</a:t>
            </a:r>
            <a:r>
              <a:rPr lang="es-ES" altLang="en-US" sz="3200" b="1" i="1" dirty="0"/>
              <a:t> </a:t>
            </a:r>
            <a:r>
              <a:rPr lang="es-ES" altLang="en-US" sz="3200" b="1" i="1" dirty="0" err="1"/>
              <a:t>thế</a:t>
            </a:r>
            <a:r>
              <a:rPr lang="es-ES" altLang="en-US" sz="3200" b="1" i="1" dirty="0"/>
              <a:t> </a:t>
            </a:r>
            <a:r>
              <a:rPr lang="es-ES" altLang="en-US" sz="3200" b="1" i="1" dirty="0" err="1"/>
              <a:t>nào</a:t>
            </a:r>
            <a:r>
              <a:rPr lang="es-ES" altLang="en-US" sz="3200" b="1" i="1" dirty="0"/>
              <a:t>?</a:t>
            </a:r>
            <a:endParaRPr lang="en-US" altLang="en-US" sz="3200" b="1" i="1" dirty="0">
              <a:cs typeface="Times New Roman" pitchFamily="18" charset="0"/>
            </a:endParaRPr>
          </a:p>
        </p:txBody>
      </p:sp>
      <p:sp>
        <p:nvSpPr>
          <p:cNvPr id="12293" name="Rectangle 6"/>
          <p:cNvSpPr>
            <a:spLocks noChangeArrowheads="1"/>
          </p:cNvSpPr>
          <p:nvPr/>
        </p:nvSpPr>
        <p:spPr bwMode="auto">
          <a:xfrm>
            <a:off x="457200" y="83820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200" b="1" i="1"/>
              <a:t>a. Các thao tác trực tiếp trên hình mô phỏng</a:t>
            </a:r>
          </a:p>
        </p:txBody>
      </p:sp>
      <p:sp>
        <p:nvSpPr>
          <p:cNvPr id="12294" name="Rectangle 7"/>
          <p:cNvSpPr>
            <a:spLocks noChangeArrowheads="1"/>
          </p:cNvSpPr>
          <p:nvPr/>
        </p:nvSpPr>
        <p:spPr bwMode="auto">
          <a:xfrm>
            <a:off x="457200" y="38100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altLang="en-US" sz="3200" b="1" i="1" dirty="0"/>
              <a:t>? </a:t>
            </a:r>
            <a:r>
              <a:rPr lang="es-ES" altLang="en-US" sz="3200" b="1" i="1" dirty="0" err="1"/>
              <a:t>Để</a:t>
            </a:r>
            <a:r>
              <a:rPr lang="es-ES" altLang="en-US" sz="3200" b="1" i="1" dirty="0"/>
              <a:t> </a:t>
            </a:r>
            <a:r>
              <a:rPr lang="es-ES" altLang="en-US" sz="3200" b="1" i="1" dirty="0" err="1"/>
              <a:t>xoay</a:t>
            </a:r>
            <a:r>
              <a:rPr lang="es-ES" altLang="en-US" sz="3200" b="1" i="1" dirty="0"/>
              <a:t> </a:t>
            </a:r>
            <a:r>
              <a:rPr lang="es-ES" altLang="en-US" sz="3200" b="1" i="1" dirty="0" err="1"/>
              <a:t>mô</a:t>
            </a:r>
            <a:r>
              <a:rPr lang="es-ES" altLang="en-US" sz="3200" b="1" i="1" dirty="0"/>
              <a:t> </a:t>
            </a:r>
            <a:r>
              <a:rPr lang="es-ES" altLang="en-US" sz="3200" b="1" i="1" dirty="0" err="1"/>
              <a:t>hình</a:t>
            </a:r>
            <a:r>
              <a:rPr lang="es-ES" altLang="en-US" sz="3200" b="1" i="1" dirty="0"/>
              <a:t> </a:t>
            </a:r>
            <a:r>
              <a:rPr lang="es-ES" altLang="en-US" sz="3200" b="1" i="1" dirty="0" err="1"/>
              <a:t>xung</a:t>
            </a:r>
            <a:r>
              <a:rPr lang="es-ES" altLang="en-US" sz="3200" b="1" i="1" dirty="0"/>
              <a:t> </a:t>
            </a:r>
            <a:r>
              <a:rPr lang="es-ES" altLang="en-US" sz="3200" b="1" i="1" dirty="0" err="1"/>
              <a:t>quanh</a:t>
            </a:r>
            <a:r>
              <a:rPr lang="es-ES" altLang="en-US" sz="3200" b="1" i="1" dirty="0"/>
              <a:t> </a:t>
            </a:r>
            <a:r>
              <a:rPr lang="es-ES" altLang="en-US" sz="3200" b="1" i="1" dirty="0" err="1"/>
              <a:t>trục</a:t>
            </a:r>
            <a:r>
              <a:rPr lang="es-ES" altLang="en-US" sz="3200" b="1" i="1" dirty="0"/>
              <a:t> </a:t>
            </a:r>
            <a:r>
              <a:rPr lang="es-ES" altLang="en-US" sz="3200" b="1" i="1" dirty="0" err="1"/>
              <a:t>của</a:t>
            </a:r>
            <a:r>
              <a:rPr lang="es-ES" altLang="en-US" sz="3200" b="1" i="1" dirty="0"/>
              <a:t> </a:t>
            </a:r>
            <a:r>
              <a:rPr lang="es-ES" altLang="en-US" sz="3200" b="1" i="1" dirty="0" err="1"/>
              <a:t>mình</a:t>
            </a:r>
            <a:r>
              <a:rPr lang="es-ES" altLang="en-US" sz="3200" b="1" i="1" dirty="0"/>
              <a:t> </a:t>
            </a:r>
            <a:r>
              <a:rPr lang="es-ES" altLang="en-US" sz="3200" b="1" i="1" dirty="0" err="1"/>
              <a:t>ta</a:t>
            </a:r>
            <a:r>
              <a:rPr lang="es-ES" altLang="en-US" sz="3200" b="1" i="1" dirty="0"/>
              <a:t> </a:t>
            </a:r>
            <a:r>
              <a:rPr lang="es-ES" altLang="en-US" sz="3200" b="1" i="1" dirty="0" err="1"/>
              <a:t>thực</a:t>
            </a:r>
            <a:r>
              <a:rPr lang="es-ES" altLang="en-US" sz="3200" b="1" i="1" dirty="0"/>
              <a:t> </a:t>
            </a:r>
            <a:r>
              <a:rPr lang="es-ES" altLang="en-US" sz="3200" b="1" i="1" dirty="0" err="1"/>
              <a:t>hiện</a:t>
            </a:r>
            <a:r>
              <a:rPr lang="es-ES" altLang="en-US" sz="3200" b="1" i="1" dirty="0"/>
              <a:t> </a:t>
            </a:r>
            <a:r>
              <a:rPr lang="es-ES" altLang="en-US" sz="3200" b="1" i="1" dirty="0" err="1"/>
              <a:t>như</a:t>
            </a:r>
            <a:r>
              <a:rPr lang="es-ES" altLang="en-US" sz="3200" b="1" i="1" dirty="0"/>
              <a:t> </a:t>
            </a:r>
            <a:r>
              <a:rPr lang="es-ES" altLang="en-US" sz="3200" b="1" i="1" dirty="0" err="1"/>
              <a:t>thế</a:t>
            </a:r>
            <a:r>
              <a:rPr lang="es-ES" altLang="en-US" sz="3200" b="1" i="1" dirty="0"/>
              <a:t> </a:t>
            </a:r>
            <a:r>
              <a:rPr lang="es-ES" altLang="en-US" sz="3200" b="1" i="1" dirty="0" err="1"/>
              <a:t>nào</a:t>
            </a:r>
            <a:r>
              <a:rPr lang="es-ES" altLang="en-US" sz="3200" b="1" i="1" dirty="0"/>
              <a:t>?</a:t>
            </a:r>
            <a:endParaRPr lang="en-US" altLang="en-US" sz="3200" b="1" i="1" dirty="0"/>
          </a:p>
        </p:txBody>
      </p:sp>
      <p:sp>
        <p:nvSpPr>
          <p:cNvPr id="12295" name="Rectangle 1"/>
          <p:cNvSpPr>
            <a:spLocks noChangeArrowheads="1"/>
          </p:cNvSpPr>
          <p:nvPr/>
        </p:nvSpPr>
        <p:spPr bwMode="auto">
          <a:xfrm>
            <a:off x="838200" y="508476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200" dirty="0">
                <a:solidFill>
                  <a:srgbClr val="2011E5"/>
                </a:solidFill>
                <a:cs typeface="Times New Roman" pitchFamily="18" charset="0"/>
              </a:rPr>
              <a:t>X</a:t>
            </a:r>
            <a:r>
              <a:rPr lang="es-ES" altLang="en-US" sz="3200" dirty="0" err="1">
                <a:solidFill>
                  <a:srgbClr val="2011E5"/>
                </a:solidFill>
                <a:cs typeface="Times New Roman" pitchFamily="18" charset="0"/>
              </a:rPr>
              <a:t>oay</a:t>
            </a:r>
            <a:r>
              <a:rPr lang="es-ES" altLang="en-US" sz="3200" dirty="0">
                <a:solidFill>
                  <a:srgbClr val="2011E5"/>
                </a:solidFill>
                <a:cs typeface="Times New Roman" pitchFamily="18" charset="0"/>
              </a:rPr>
              <a:t> </a:t>
            </a:r>
            <a:r>
              <a:rPr lang="es-ES" altLang="en-US" sz="3200" dirty="0" err="1">
                <a:solidFill>
                  <a:srgbClr val="2011E5"/>
                </a:solidFill>
                <a:cs typeface="Times New Roman" pitchFamily="18" charset="0"/>
              </a:rPr>
              <a:t>mô</a:t>
            </a:r>
            <a:r>
              <a:rPr lang="es-ES" altLang="en-US" sz="3200" dirty="0">
                <a:solidFill>
                  <a:srgbClr val="2011E5"/>
                </a:solidFill>
                <a:cs typeface="Times New Roman" pitchFamily="18" charset="0"/>
              </a:rPr>
              <a:t> </a:t>
            </a:r>
            <a:r>
              <a:rPr lang="es-ES" altLang="en-US" sz="3200" dirty="0" err="1">
                <a:solidFill>
                  <a:srgbClr val="2011E5"/>
                </a:solidFill>
                <a:cs typeface="Times New Roman" pitchFamily="18" charset="0"/>
              </a:rPr>
              <a:t>hình</a:t>
            </a:r>
            <a:r>
              <a:rPr lang="es-ES" altLang="en-US" sz="3200" dirty="0">
                <a:solidFill>
                  <a:srgbClr val="2011E5"/>
                </a:solidFill>
                <a:cs typeface="Times New Roman" pitchFamily="18" charset="0"/>
              </a:rPr>
              <a:t> </a:t>
            </a:r>
            <a:r>
              <a:rPr lang="es-ES" altLang="en-US" sz="3200" dirty="0" err="1">
                <a:solidFill>
                  <a:srgbClr val="2011E5"/>
                </a:solidFill>
                <a:cs typeface="Times New Roman" pitchFamily="18" charset="0"/>
              </a:rPr>
              <a:t>xung</a:t>
            </a:r>
            <a:r>
              <a:rPr lang="es-ES" altLang="en-US" sz="3200" dirty="0">
                <a:solidFill>
                  <a:srgbClr val="2011E5"/>
                </a:solidFill>
                <a:cs typeface="Times New Roman" pitchFamily="18" charset="0"/>
              </a:rPr>
              <a:t> </a:t>
            </a:r>
            <a:r>
              <a:rPr lang="es-ES" altLang="en-US" sz="3200" dirty="0" err="1">
                <a:solidFill>
                  <a:srgbClr val="2011E5"/>
                </a:solidFill>
                <a:cs typeface="Times New Roman" pitchFamily="18" charset="0"/>
              </a:rPr>
              <a:t>quanh</a:t>
            </a:r>
            <a:r>
              <a:rPr lang="es-ES" altLang="en-US" sz="3200" dirty="0">
                <a:solidFill>
                  <a:srgbClr val="2011E5"/>
                </a:solidFill>
                <a:cs typeface="Times New Roman" pitchFamily="18" charset="0"/>
              </a:rPr>
              <a:t> </a:t>
            </a:r>
            <a:r>
              <a:rPr lang="es-ES" altLang="en-US" sz="3200" dirty="0" err="1">
                <a:solidFill>
                  <a:srgbClr val="2011E5"/>
                </a:solidFill>
                <a:cs typeface="Times New Roman" pitchFamily="18" charset="0"/>
              </a:rPr>
              <a:t>trục</a:t>
            </a:r>
            <a:r>
              <a:rPr lang="es-ES" altLang="en-US" sz="3200" dirty="0">
                <a:solidFill>
                  <a:srgbClr val="2011E5"/>
                </a:solidFill>
                <a:cs typeface="Times New Roman" pitchFamily="18" charset="0"/>
              </a:rPr>
              <a:t> </a:t>
            </a:r>
            <a:r>
              <a:rPr lang="es-ES" altLang="en-US" sz="3200" dirty="0" err="1">
                <a:solidFill>
                  <a:srgbClr val="2011E5"/>
                </a:solidFill>
                <a:cs typeface="Times New Roman" pitchFamily="18" charset="0"/>
              </a:rPr>
              <a:t>của</a:t>
            </a:r>
            <a:r>
              <a:rPr lang="es-ES" altLang="en-US" sz="3200" dirty="0">
                <a:solidFill>
                  <a:srgbClr val="2011E5"/>
                </a:solidFill>
                <a:cs typeface="Times New Roman" pitchFamily="18" charset="0"/>
              </a:rPr>
              <a:t> </a:t>
            </a:r>
            <a:r>
              <a:rPr lang="es-ES" altLang="en-US" sz="3200" dirty="0" err="1">
                <a:solidFill>
                  <a:srgbClr val="2011E5"/>
                </a:solidFill>
                <a:cs typeface="Times New Roman" pitchFamily="18" charset="0"/>
              </a:rPr>
              <a:t>mình</a:t>
            </a:r>
            <a:r>
              <a:rPr lang="en-US" altLang="en-US" sz="3200" dirty="0">
                <a:solidFill>
                  <a:srgbClr val="2011E5"/>
                </a:solidFill>
                <a:cs typeface="Times New Roman" pitchFamily="18" charset="0"/>
              </a:rPr>
              <a:t> </a:t>
            </a:r>
            <a:r>
              <a:rPr lang="en-US" altLang="en-US" sz="3200" dirty="0">
                <a:solidFill>
                  <a:srgbClr val="2011E5"/>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arn(inVertical)">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barn(inVertical)">
                                      <p:cBhvr>
                                        <p:cTn id="12" dur="500"/>
                                        <p:tgtEl>
                                          <p:spTgt spid="122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1"/>
                                        </p:tgtEl>
                                        <p:attrNameLst>
                                          <p:attrName>style.visibility</p:attrName>
                                        </p:attrNameLst>
                                      </p:cBhvr>
                                      <p:to>
                                        <p:strVal val="visible"/>
                                      </p:to>
                                    </p:set>
                                    <p:animEffect transition="in" filter="dissolve">
                                      <p:cBhvr>
                                        <p:cTn id="17" dur="500"/>
                                        <p:tgtEl>
                                          <p:spTgt spid="122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294"/>
                                        </p:tgtEl>
                                        <p:attrNameLst>
                                          <p:attrName>style.visibility</p:attrName>
                                        </p:attrNameLst>
                                      </p:cBhvr>
                                      <p:to>
                                        <p:strVal val="visible"/>
                                      </p:to>
                                    </p:set>
                                    <p:animEffect transition="in" filter="barn(inVertical)">
                                      <p:cBhvr>
                                        <p:cTn id="22" dur="500"/>
                                        <p:tgtEl>
                                          <p:spTgt spid="122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295"/>
                                        </p:tgtEl>
                                        <p:attrNameLst>
                                          <p:attrName>style.visibility</p:attrName>
                                        </p:attrNameLst>
                                      </p:cBhvr>
                                      <p:to>
                                        <p:strVal val="visible"/>
                                      </p:to>
                                    </p:set>
                                    <p:animEffect transition="in" filter="dissolve">
                                      <p:cBhvr>
                                        <p:cTn id="27"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P spid="12293" grpId="0"/>
      <p:bldP spid="12294" grpId="0"/>
      <p:bldP spid="122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52400"/>
            <a:ext cx="2819400" cy="784225"/>
          </a:xfrm>
        </p:spPr>
        <p:txBody>
          <a:bodyPr/>
          <a:lstStyle/>
          <a:p>
            <a:pPr eaLnBrk="1" hangingPunct="1"/>
            <a:r>
              <a:rPr lang="en-US" altLang="en-US" sz="3800" b="1" i="1" smtClean="0">
                <a:latin typeface="Times New Roman" pitchFamily="18" charset="0"/>
              </a:rPr>
              <a:t>2. Hệ xương</a:t>
            </a:r>
          </a:p>
        </p:txBody>
      </p:sp>
      <p:sp>
        <p:nvSpPr>
          <p:cNvPr id="13315" name="Rectangle 12"/>
          <p:cNvSpPr>
            <a:spLocks noChangeArrowheads="1"/>
          </p:cNvSpPr>
          <p:nvPr/>
        </p:nvSpPr>
        <p:spPr bwMode="auto">
          <a:xfrm>
            <a:off x="457200" y="2503488"/>
            <a:ext cx="81534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3200">
                <a:solidFill>
                  <a:srgbClr val="2011E5"/>
                </a:solidFill>
              </a:rPr>
              <a:t>Di chuyển nút tròn trên thanh trượt hoặc nút cuộn trên chuột.</a:t>
            </a:r>
          </a:p>
        </p:txBody>
      </p:sp>
      <p:sp>
        <p:nvSpPr>
          <p:cNvPr id="13316" name="Rectangle 5"/>
          <p:cNvSpPr>
            <a:spLocks noChangeArrowheads="1"/>
          </p:cNvSpPr>
          <p:nvPr/>
        </p:nvSpPr>
        <p:spPr bwMode="auto">
          <a:xfrm>
            <a:off x="457200" y="1814513"/>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altLang="en-US" sz="2800"/>
              <a:t>Để phóng to, thu nhỏ mô hình ta thực hiện như thế nào?</a:t>
            </a:r>
            <a:endParaRPr lang="en-US" altLang="en-US" sz="2800">
              <a:cs typeface="Times New Roman" pitchFamily="18" charset="0"/>
            </a:endParaRPr>
          </a:p>
        </p:txBody>
      </p:sp>
      <p:sp>
        <p:nvSpPr>
          <p:cNvPr id="24581" name="Rectangle 6"/>
          <p:cNvSpPr>
            <a:spLocks noChangeArrowheads="1"/>
          </p:cNvSpPr>
          <p:nvPr/>
        </p:nvSpPr>
        <p:spPr bwMode="auto">
          <a:xfrm>
            <a:off x="457200" y="83820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200" b="1" i="1"/>
              <a:t>a. Các thao tác trực tiếp trên hình mô phỏng</a:t>
            </a:r>
          </a:p>
        </p:txBody>
      </p:sp>
      <p:sp>
        <p:nvSpPr>
          <p:cNvPr id="13318" name="Rectangle 7"/>
          <p:cNvSpPr>
            <a:spLocks noChangeArrowheads="1"/>
          </p:cNvSpPr>
          <p:nvPr/>
        </p:nvSpPr>
        <p:spPr bwMode="auto">
          <a:xfrm>
            <a:off x="457200" y="1600200"/>
            <a:ext cx="8610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es-ES" altLang="en-US" sz="3200"/>
              <a:t>Bằng các thao tác trên em có thể xem chi tiết một phần hay bộ phận nào của hệ xương con người mà ta muốn khám phá.</a:t>
            </a:r>
            <a:endParaRPr lang="en-US" altLang="en-US" sz="3200">
              <a:cs typeface="Times New Roman" pitchFamily="18" charset="0"/>
            </a:endParaRPr>
          </a:p>
        </p:txBody>
      </p:sp>
      <p:sp>
        <p:nvSpPr>
          <p:cNvPr id="13319" name="Rectangle 1"/>
          <p:cNvSpPr>
            <a:spLocks noChangeArrowheads="1"/>
          </p:cNvSpPr>
          <p:nvPr/>
        </p:nvSpPr>
        <p:spPr bwMode="auto">
          <a:xfrm>
            <a:off x="355600" y="4114800"/>
            <a:ext cx="8534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en-US" sz="3200"/>
              <a:t>- Dịch chuyển mô hình lên, xuống trên màn hình.</a:t>
            </a:r>
          </a:p>
          <a:p>
            <a:pPr>
              <a:lnSpc>
                <a:spcPct val="150000"/>
              </a:lnSpc>
            </a:pPr>
            <a:r>
              <a:rPr lang="en-US" altLang="en-US" sz="3200"/>
              <a:t>- X</a:t>
            </a:r>
            <a:r>
              <a:rPr lang="es-ES" altLang="en-US" sz="3200"/>
              <a:t>oay mô hình xung quanh trục của mình.</a:t>
            </a:r>
            <a:endParaRPr lang="en-US" altLang="en-US" sz="3200"/>
          </a:p>
          <a:p>
            <a:pPr>
              <a:lnSpc>
                <a:spcPct val="150000"/>
              </a:lnSpc>
            </a:pPr>
            <a:r>
              <a:rPr lang="es-ES" altLang="en-US" sz="3200"/>
              <a:t> - Phóng to, thu nhỏ mô hình.</a:t>
            </a:r>
            <a:endParaRPr lang="en-US" altLang="en-US" sz="3200"/>
          </a:p>
        </p:txBody>
      </p:sp>
      <p:sp>
        <p:nvSpPr>
          <p:cNvPr id="2" name="Rectangle 1"/>
          <p:cNvSpPr>
            <a:spLocks noChangeArrowheads="1"/>
          </p:cNvSpPr>
          <p:nvPr/>
        </p:nvSpPr>
        <p:spPr bwMode="auto">
          <a:xfrm>
            <a:off x="228600" y="4038600"/>
            <a:ext cx="8661400" cy="2460625"/>
          </a:xfrm>
          <a:prstGeom prst="rect">
            <a:avLst/>
          </a:prstGeom>
          <a:noFill/>
          <a:ln w="57150" cap="rnd" algn="ctr">
            <a:solidFill>
              <a:srgbClr val="99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arn(inVertical)">
                                      <p:cBhvr>
                                        <p:cTn id="7" dur="500"/>
                                        <p:tgtEl>
                                          <p:spTgt spid="1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dissolve">
                                      <p:cBhvr>
                                        <p:cTn id="12" dur="500"/>
                                        <p:tgtEl>
                                          <p:spTgt spid="133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grpId="1" nodeType="clickEffect">
                                  <p:stCondLst>
                                    <p:cond delay="0"/>
                                  </p:stCondLst>
                                  <p:childTnLst>
                                    <p:animEffect transition="out" filter="dissolve">
                                      <p:cBhvr>
                                        <p:cTn id="16" dur="500"/>
                                        <p:tgtEl>
                                          <p:spTgt spid="13316"/>
                                        </p:tgtEl>
                                      </p:cBhvr>
                                    </p:animEffect>
                                    <p:set>
                                      <p:cBhvr>
                                        <p:cTn id="17" dur="1" fill="hold">
                                          <p:stCondLst>
                                            <p:cond delay="499"/>
                                          </p:stCondLst>
                                        </p:cTn>
                                        <p:tgtEl>
                                          <p:spTgt spid="13316"/>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500"/>
                                        <p:tgtEl>
                                          <p:spTgt spid="13315"/>
                                        </p:tgtEl>
                                      </p:cBhvr>
                                    </p:animEffect>
                                    <p:set>
                                      <p:cBhvr>
                                        <p:cTn id="20" dur="1" fill="hold">
                                          <p:stCondLst>
                                            <p:cond delay="499"/>
                                          </p:stCondLst>
                                        </p:cTn>
                                        <p:tgtEl>
                                          <p:spTgt spid="13315"/>
                                        </p:tgtEl>
                                        <p:attrNameLst>
                                          <p:attrName>style.visibility</p:attrName>
                                        </p:attrNameLst>
                                      </p:cBhvr>
                                      <p:to>
                                        <p:strVal val="hidden"/>
                                      </p:to>
                                    </p:set>
                                  </p:childTnLst>
                                </p:cTn>
                              </p:par>
                            </p:childTnLst>
                          </p:cTn>
                        </p:par>
                        <p:par>
                          <p:cTn id="21" fill="hold" nodeType="afterGroup">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13318"/>
                                        </p:tgtEl>
                                        <p:attrNameLst>
                                          <p:attrName>style.visibility</p:attrName>
                                        </p:attrNameLst>
                                      </p:cBhvr>
                                      <p:to>
                                        <p:strVal val="visible"/>
                                      </p:to>
                                    </p:set>
                                    <p:animEffect transition="in" filter="dissolve">
                                      <p:cBhvr>
                                        <p:cTn id="24" dur="500"/>
                                        <p:tgtEl>
                                          <p:spTgt spid="133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heel(1)">
                                      <p:cBhvr>
                                        <p:cTn id="29" dur="2000"/>
                                        <p:tgtEl>
                                          <p:spTgt spid="2"/>
                                        </p:tgtEl>
                                      </p:cBhvr>
                                    </p:animEffect>
                                  </p:childTnLst>
                                </p:cTn>
                              </p:par>
                            </p:childTnLst>
                          </p:cTn>
                        </p:par>
                        <p:par>
                          <p:cTn id="30" fill="hold" nodeType="afterGroup">
                            <p:stCondLst>
                              <p:cond delay="2000"/>
                            </p:stCondLst>
                            <p:childTnLst>
                              <p:par>
                                <p:cTn id="31" presetID="9" presetClass="entr" presetSubtype="0" fill="hold" grpId="0" nodeType="afterEffect">
                                  <p:stCondLst>
                                    <p:cond delay="0"/>
                                  </p:stCondLst>
                                  <p:childTnLst>
                                    <p:set>
                                      <p:cBhvr>
                                        <p:cTn id="32" dur="1" fill="hold">
                                          <p:stCondLst>
                                            <p:cond delay="0"/>
                                          </p:stCondLst>
                                        </p:cTn>
                                        <p:tgtEl>
                                          <p:spTgt spid="13319"/>
                                        </p:tgtEl>
                                        <p:attrNameLst>
                                          <p:attrName>style.visibility</p:attrName>
                                        </p:attrNameLst>
                                      </p:cBhvr>
                                      <p:to>
                                        <p:strVal val="visible"/>
                                      </p:to>
                                    </p:set>
                                    <p:animEffect transition="in" filter="dissolve">
                                      <p:cBhvr>
                                        <p:cTn id="33"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5" grpId="1"/>
      <p:bldP spid="13316" grpId="0"/>
      <p:bldP spid="13316" grpId="1"/>
      <p:bldP spid="13318" grpId="0"/>
      <p:bldP spid="13319"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2819400" cy="784225"/>
          </a:xfrm>
        </p:spPr>
        <p:txBody>
          <a:bodyPr/>
          <a:lstStyle/>
          <a:p>
            <a:pPr eaLnBrk="1" hangingPunct="1"/>
            <a:r>
              <a:rPr lang="en-US" altLang="en-US" sz="3800" b="1" i="1" smtClean="0">
                <a:latin typeface="Times New Roman" pitchFamily="18" charset="0"/>
              </a:rPr>
              <a:t>2. Hệ xương</a:t>
            </a:r>
          </a:p>
        </p:txBody>
      </p:sp>
      <p:sp>
        <p:nvSpPr>
          <p:cNvPr id="14339" name="Rectangle 12"/>
          <p:cNvSpPr>
            <a:spLocks noChangeArrowheads="1"/>
          </p:cNvSpPr>
          <p:nvPr/>
        </p:nvSpPr>
        <p:spPr bwMode="auto">
          <a:xfrm>
            <a:off x="228600" y="3065463"/>
            <a:ext cx="88011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s-ES" altLang="en-US" sz="3200">
                <a:solidFill>
                  <a:srgbClr val="2011E5"/>
                </a:solidFill>
              </a:rPr>
              <a:t>-. </a:t>
            </a:r>
            <a:r>
              <a:rPr lang="en-US" altLang="en-US" sz="3200">
                <a:solidFill>
                  <a:srgbClr val="2011E5"/>
                </a:solidFill>
              </a:rPr>
              <a:t>Nháy chuột vào nút lệnh            và chọn hệ cần xem.</a:t>
            </a:r>
          </a:p>
        </p:txBody>
      </p:sp>
      <p:sp>
        <p:nvSpPr>
          <p:cNvPr id="14340" name="Rectangle 5"/>
          <p:cNvSpPr>
            <a:spLocks noChangeArrowheads="1"/>
          </p:cNvSpPr>
          <p:nvPr/>
        </p:nvSpPr>
        <p:spPr bwMode="auto">
          <a:xfrm>
            <a:off x="228600" y="2057400"/>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n-US" sz="2800"/>
              <a:t>Để thêm các hệ khác vào mô hình ta thực hiện như thế nào?</a:t>
            </a:r>
            <a:endParaRPr lang="en-US" altLang="en-US" sz="2800"/>
          </a:p>
        </p:txBody>
      </p:sp>
      <p:sp>
        <p:nvSpPr>
          <p:cNvPr id="25605" name="Rectangle 6"/>
          <p:cNvSpPr>
            <a:spLocks noChangeArrowheads="1"/>
          </p:cNvSpPr>
          <p:nvPr/>
        </p:nvSpPr>
        <p:spPr bwMode="auto">
          <a:xfrm>
            <a:off x="457200" y="83820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200" b="1" i="1"/>
              <a:t>a. Các thao tác trực tiếp trên hình mô phỏng</a:t>
            </a:r>
          </a:p>
        </p:txBody>
      </p:sp>
      <p:sp>
        <p:nvSpPr>
          <p:cNvPr id="14342" name="Rectangle 6"/>
          <p:cNvSpPr>
            <a:spLocks noChangeArrowheads="1"/>
          </p:cNvSpPr>
          <p:nvPr/>
        </p:nvSpPr>
        <p:spPr bwMode="auto">
          <a:xfrm>
            <a:off x="457200" y="1327150"/>
            <a:ext cx="8572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n-US" sz="3200" b="1" i="1"/>
              <a:t>b. Bổ sung thêm các hệ khác vào hình mô phỏng</a:t>
            </a:r>
            <a:endParaRPr lang="en-US" altLang="en-US" sz="3200"/>
          </a:p>
        </p:txBody>
      </p:sp>
      <p:graphicFrame>
        <p:nvGraphicFramePr>
          <p:cNvPr id="14343" name="Object 2"/>
          <p:cNvGraphicFramePr>
            <a:graphicFrameLocks noChangeAspect="1"/>
          </p:cNvGraphicFramePr>
          <p:nvPr/>
        </p:nvGraphicFramePr>
        <p:xfrm>
          <a:off x="5257800" y="3060700"/>
          <a:ext cx="822325" cy="738188"/>
        </p:xfrm>
        <a:graphic>
          <a:graphicData uri="http://schemas.openxmlformats.org/presentationml/2006/ole">
            <mc:AlternateContent xmlns:mc="http://schemas.openxmlformats.org/markup-compatibility/2006">
              <mc:Choice xmlns:v="urn:schemas-microsoft-com:vml" Requires="v">
                <p:oleObj spid="_x0000_s25611" name="Bitmap Image" r:id="rId3" imgW="485586" imgH="466543" progId="Paint.Picture">
                  <p:embed/>
                </p:oleObj>
              </mc:Choice>
              <mc:Fallback>
                <p:oleObj name="Bitmap Image" r:id="rId3" imgW="485586" imgH="466543"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060700"/>
                        <a:ext cx="8223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4" name="Rectangle 8"/>
          <p:cNvSpPr>
            <a:spLocks noChangeArrowheads="1"/>
          </p:cNvSpPr>
          <p:nvPr/>
        </p:nvSpPr>
        <p:spPr bwMode="auto">
          <a:xfrm>
            <a:off x="228600" y="4889500"/>
            <a:ext cx="8763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altLang="en-US" sz="2800">
                <a:cs typeface="Times New Roman" pitchFamily="18" charset="0"/>
              </a:rPr>
              <a:t>Nháy chuột vào biểu tượng cần bổ sung để xem đồng thời các hệ trên hình mô  phỏng. Có thể chọn nhiều hệ cùng lúc bằng cách nháy chuột chọn. Các hệ được chọn sẽ đổi màu trên bảng chọn.</a:t>
            </a: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barn(inVertical)">
                                      <p:cBhvr>
                                        <p:cTn id="7" dur="500"/>
                                        <p:tgtEl>
                                          <p:spTgt spid="143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dissolve">
                                      <p:cBhvr>
                                        <p:cTn id="12" dur="500"/>
                                        <p:tgtEl>
                                          <p:spTgt spid="143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339"/>
                                        </p:tgtEl>
                                        <p:attrNameLst>
                                          <p:attrName>style.visibility</p:attrName>
                                        </p:attrNameLst>
                                      </p:cBhvr>
                                      <p:to>
                                        <p:strVal val="visible"/>
                                      </p:to>
                                    </p:set>
                                    <p:animEffect transition="in" filter="barn(inVertical)">
                                      <p:cBhvr>
                                        <p:cTn id="17" dur="500"/>
                                        <p:tgtEl>
                                          <p:spTgt spid="14339"/>
                                        </p:tgtEl>
                                      </p:cBhvr>
                                    </p:animEffect>
                                  </p:childTnLst>
                                </p:cTn>
                              </p:par>
                              <p:par>
                                <p:cTn id="18" presetID="9" presetClass="entr" presetSubtype="0" fill="hold" nodeType="withEffect">
                                  <p:stCondLst>
                                    <p:cond delay="0"/>
                                  </p:stCondLst>
                                  <p:childTnLst>
                                    <p:set>
                                      <p:cBhvr>
                                        <p:cTn id="19" dur="1" fill="hold">
                                          <p:stCondLst>
                                            <p:cond delay="0"/>
                                          </p:stCondLst>
                                        </p:cTn>
                                        <p:tgtEl>
                                          <p:spTgt spid="14343"/>
                                        </p:tgtEl>
                                        <p:attrNameLst>
                                          <p:attrName>style.visibility</p:attrName>
                                        </p:attrNameLst>
                                      </p:cBhvr>
                                      <p:to>
                                        <p:strVal val="visible"/>
                                      </p:to>
                                    </p:set>
                                    <p:animEffect transition="in" filter="dissolve">
                                      <p:cBhvr>
                                        <p:cTn id="20" dur="500"/>
                                        <p:tgtEl>
                                          <p:spTgt spid="1434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4344"/>
                                        </p:tgtEl>
                                        <p:attrNameLst>
                                          <p:attrName>style.visibility</p:attrName>
                                        </p:attrNameLst>
                                      </p:cBhvr>
                                      <p:to>
                                        <p:strVal val="visible"/>
                                      </p:to>
                                    </p:set>
                                    <p:animEffect transition="in" filter="dissolve">
                                      <p:cBhvr>
                                        <p:cTn id="25"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p:bldP spid="14342" grpId="0"/>
      <p:bldP spid="1434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2 - &amp;quot;HƯỚNG DẪN SỬ DỤNG&amp;quot;&quot;/&gt;&lt;property id=&quot;20307&quot; value=&quot;287&quot;/&gt;&lt;/object&gt;&lt;object type=&quot;3&quot; unique_id=&quot;10005&quot;&gt;&lt;property id=&quot;20148&quot; value=&quot;5&quot;/&gt;&lt;property id=&quot;20300&quot; value=&quot;Slide 4 - &amp;quot;LUYỆN GÕ PHÍM NHANH VỚI             FINGER BREAKOUT&amp;quot;&quot;/&gt;&lt;property id=&quot;20307&quot; value=&quot;269&quot;/&gt;&lt;/object&gt;&lt;object type=&quot;3&quot; unique_id=&quot;10006&quot;&gt;&lt;property id=&quot;20148&quot; value=&quot;5&quot;/&gt;&lt;property id=&quot;20300&quot; value=&quot;Slide 6&quot;/&gt;&lt;property id=&quot;20307&quot; value=&quot;262&quot;/&gt;&lt;/object&gt;&lt;object type=&quot;3&quot; unique_id=&quot;10007&quot;&gt;&lt;property id=&quot;20148&quot; value=&quot;5&quot;/&gt;&lt;property id=&quot;20300&quot; value=&quot;Slide 7 - &amp;quot;- Hình bàn phím ở vị trí trung tâm.&amp;quot;&quot;/&gt;&lt;property id=&quot;20307&quot; value=&quot;282&quot;/&gt;&lt;/object&gt;&lt;object type=&quot;3&quot; unique_id=&quot;10009&quot;&gt;&lt;property id=&quot;20148&quot; value=&quot;5&quot;/&gt;&lt;property id=&quot;20300&quot; value=&quot;Slide 19&quot;/&gt;&lt;property id=&quot;20307&quot; value=&quot;265&quot;/&gt;&lt;/object&gt;&lt;object type=&quot;3&quot; unique_id=&quot;10010&quot;&gt;&lt;property id=&quot;20148&quot; value=&quot;5&quot;/&gt;&lt;property id=&quot;20300&quot; value=&quot;Slide 3 - &amp;quot;LUYỆN GÕ PHÍM NHANH VỚI FINGER BREAKOUT&amp;quot;&quot;/&gt;&lt;property id=&quot;20307&quot; value=&quot;283&quot;/&gt;&lt;/object&gt;&lt;object type=&quot;3&quot; unique_id=&quot;10011&quot;&gt;&lt;property id=&quot;20148&quot; value=&quot;5&quot;/&gt;&lt;property id=&quot;20300&quot; value=&quot;Slide 9 - &amp;quot;- Các lệnh và thông tin của lượt chơi&amp;quot;&quot;/&gt;&lt;property id=&quot;20307&quot; value=&quot;284&quot;/&gt;&lt;/object&gt;&lt;object type=&quot;3&quot; unique_id=&quot;10012&quot;&gt;&lt;property id=&quot;20148&quot; value=&quot;5&quot;/&gt;&lt;property id=&quot;20300&quot; value=&quot;Slide 10 - &amp;quot;LUYỆN GÕ PHÍM NHANH VỚI  FINGER BREAK OUT&amp;quot;&quot;/&gt;&lt;property id=&quot;20307&quot; value=&quot;285&quot;/&gt;&lt;/object&gt;&lt;object type=&quot;3&quot; unique_id=&quot;10013&quot;&gt;&lt;property id=&quot;20148&quot; value=&quot;5&quot;/&gt;&lt;property id=&quot;20300&quot; value=&quot;Slide 11&quot;/&gt;&lt;property id=&quot;20307&quot; value=&quot;286&quot;/&gt;&lt;/object&gt;&lt;object type=&quot;3&quot; unique_id=&quot;10014&quot;&gt;&lt;property id=&quot;20148&quot; value=&quot;5&quot;/&gt;&lt;property id=&quot;20300&quot; value=&quot;Slide 13 - &amp;quot; HƯỚNG DẪN SỬ DỤNG&amp;quot;&quot;/&gt;&lt;property id=&quot;20307&quot; value=&quot;288&quot;/&gt;&lt;/object&gt;&lt;object type=&quot;3&quot; unique_id=&quot;10015&quot;&gt;&lt;property id=&quot;20148&quot; value=&quot;5&quot;/&gt;&lt;property id=&quot;20300&quot; value=&quot;Slide 14 - &amp;quot;HƯỚNG DẪN SỬ DỤNG&amp;quot;&quot;/&gt;&lt;property id=&quot;20307&quot; value=&quot;289&quot;/&gt;&lt;/object&gt;&lt;object type=&quot;3&quot; unique_id=&quot;10016&quot;&gt;&lt;property id=&quot;20148&quot; value=&quot;5&quot;/&gt;&lt;property id=&quot;20300&quot; value=&quot;Slide 15 - &amp;quot;*Lưu ý:&amp;quot;&quot;/&gt;&lt;property id=&quot;20307&quot; value=&quot;290&quot;/&gt;&lt;/object&gt;&lt;object type=&quot;3&quot; unique_id=&quot;10017&quot;&gt;&lt;property id=&quot;20148&quot; value=&quot;5&quot;/&gt;&lt;property id=&quot;20300&quot; value=&quot;Slide 16&quot;/&gt;&lt;property id=&quot;20307&quot; value=&quot;291&quot;/&gt;&lt;/object&gt;&lt;object type=&quot;3&quot; unique_id=&quot;10018&quot;&gt;&lt;property id=&quot;20148&quot; value=&quot;5&quot;/&gt;&lt;property id=&quot;20300&quot; value=&quot;Slide 17 - &amp;quot;BÀI TẬP CỦNG CỐ&amp;quot;&quot;/&gt;&lt;property id=&quot;20307&quot; value=&quot;292&quot;/&gt;&lt;/object&gt;&lt;object type=&quot;3&quot; unique_id=&quot;10019&quot;&gt;&lt;property id=&quot;20148&quot; value=&quot;5&quot;/&gt;&lt;property id=&quot;20300&quot; value=&quot;Slide 18 - &amp;quot;BÀI TẬP CỦNG CỐ&amp;quot;&quot;/&gt;&lt;property id=&quot;20307&quot; value=&quot;293&quot;/&gt;&lt;/object&gt;&lt;object type=&quot;3&quot; unique_id=&quot;10020&quot;&gt;&lt;property id=&quot;20148&quot; value=&quot;5&quot;/&gt;&lt;property id=&quot;20300&quot; value=&quot;Slide 20&quot;/&gt;&lt;property id=&quot;20307&quot; value=&quot;294&quot;/&gt;&lt;/object&gt;&lt;object type=&quot;3&quot; unique_id=&quot;12826&quot;&gt;&lt;property id=&quot;20148&quot; value=&quot;5&quot;/&gt;&lt;property id=&quot;20300&quot; value=&quot;Slide 1&quot;/&gt;&lt;property id=&quot;20307&quot; value=&quot;298&quot;/&gt;&lt;/object&gt;&lt;object type=&quot;3&quot; unique_id=&quot;12827&quot;&gt;&lt;property id=&quot;20148&quot; value=&quot;5&quot;/&gt;&lt;property id=&quot;20300&quot; value=&quot;Slide 2&quot;/&gt;&lt;property id=&quot;20307&quot; value=&quot;296&quot;/&gt;&lt;/object&gt;&lt;object type=&quot;3&quot; unique_id=&quot;12828&quot;&gt;&lt;property id=&quot;20148&quot; value=&quot;5&quot;/&gt;&lt;property id=&quot;20300&quot; value=&quot;Slide 5 - &amp;quot;LUYỆN GÕ PHÍM NHANH VỚI             FINGER BREAKOUT&amp;quot;&quot;/&gt;&lt;property id=&quot;20307&quot; value=&quot;299&quot;/&gt;&lt;/object&gt;&lt;object type=&quot;3&quot; unique_id=&quot;12892&quot;&gt;&lt;property id=&quot;20148&quot; value=&quot;5&quot;/&gt;&lt;property id=&quot;20300&quot; value=&quot;Slide 8 - &amp;quot;- Khu vực chơi ở phía trên hình bàn phím.&amp;quot;&quot;/&gt;&lt;property id=&quot;20307&quot; value=&quot;300&quot;/&gt;&lt;/object&gt;&lt;/object&gt;&lt;/object&gt;&lt;/database&gt;"/>
  <p:tag name="SECTOMILLISECCONVERTED" val="1"/>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rnd" cmpd="sng" algn="ctr">
          <a:solidFill>
            <a:srgbClr val="9933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w="9525" cap="rnd" cmpd="sng" algn="ctr">
          <a:solidFill>
            <a:srgbClr val="9933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Edge</Template>
  <TotalTime>2251</TotalTime>
  <Words>1819</Words>
  <Application>Microsoft Office PowerPoint</Application>
  <PresentationFormat>On-screen Show (4:3)</PresentationFormat>
  <Paragraphs>158</Paragraphs>
  <Slides>38</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1" baseType="lpstr">
      <vt:lpstr>Edge</vt:lpstr>
      <vt:lpstr>Default Design</vt:lpstr>
      <vt:lpstr>Bitmap Image</vt:lpstr>
      <vt:lpstr>Bài 10:  LÀM QUEN VỚI GIẢI PHẪU CƠ THỂ NGƯỜI BẰNG PHẦN MỀM   ANATOMY</vt:lpstr>
      <vt:lpstr>LÀM QUEN VỚI GIẢI PHẪU CƠ THỂ NGƯỜI  BẰNG PHẦN MỀM ANATOMY</vt:lpstr>
      <vt:lpstr>PowerPoint Presentation</vt:lpstr>
      <vt:lpstr>PowerPoint Presentation</vt:lpstr>
      <vt:lpstr>PowerPoint Presentation</vt:lpstr>
      <vt:lpstr>2. Hệ xương</vt:lpstr>
      <vt:lpstr>2. Hệ xương</vt:lpstr>
      <vt:lpstr>2. Hệ xương</vt:lpstr>
      <vt:lpstr>2. Hệ xương</vt:lpstr>
      <vt:lpstr>2. Hệ xương</vt:lpstr>
      <vt:lpstr>3. Hệ cơ</vt:lpstr>
      <vt:lpstr>3. Hệ cơ</vt:lpstr>
      <vt:lpstr>PowerPoint Presentation</vt:lpstr>
      <vt:lpstr>4. Hệ tuần hoàn</vt:lpstr>
      <vt:lpstr>4. Hệ tuần hoàn</vt:lpstr>
      <vt:lpstr>4. Hệ tuần hoàn</vt:lpstr>
      <vt:lpstr>4. Hệ tuần hoàn</vt:lpstr>
      <vt:lpstr>4. Hệ tuần hoàn</vt:lpstr>
      <vt:lpstr>4. Hệ tuần hoàn</vt:lpstr>
      <vt:lpstr>4. Hệ tuần hoàn</vt:lpstr>
      <vt:lpstr>4. Hệ tuần hoàn</vt:lpstr>
      <vt:lpstr>4. Hệ tuần hoàn</vt:lpstr>
      <vt:lpstr>4. Hệ tuần hoàn</vt:lpstr>
      <vt:lpstr>4. Hệ tuần hoàn</vt:lpstr>
      <vt:lpstr>4. Hệ tuần hoàn</vt:lpstr>
      <vt:lpstr>5. Hệ hô hấp</vt:lpstr>
      <vt:lpstr>5. Hệ hô hấp</vt:lpstr>
      <vt:lpstr>5. Hệ hô hấp</vt:lpstr>
      <vt:lpstr>6. Hệ tiêu hoá</vt:lpstr>
      <vt:lpstr>6. Hệ tiêu hoá</vt:lpstr>
      <vt:lpstr>6. Hệ tiêu hoá</vt:lpstr>
      <vt:lpstr>6. Hệ tiêu hoá</vt:lpstr>
      <vt:lpstr>7. Hệ bài tiết</vt:lpstr>
      <vt:lpstr>7. Hệ bài tiết</vt:lpstr>
      <vt:lpstr>7. Hệ bài tiết</vt:lpstr>
      <vt:lpstr>8. Hệ thần kinh</vt:lpstr>
      <vt:lpstr>8. Hệ thần kinh</vt:lpstr>
      <vt:lpstr>8. Hệ thần kinh</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Anh Nhat</dc:creator>
  <cp:lastModifiedBy>PC</cp:lastModifiedBy>
  <cp:revision>234</cp:revision>
  <dcterms:created xsi:type="dcterms:W3CDTF">2008-09-04T06:14:26Z</dcterms:created>
  <dcterms:modified xsi:type="dcterms:W3CDTF">2021-05-12T02:10:06Z</dcterms:modified>
</cp:coreProperties>
</file>